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256" r:id="rId2"/>
    <p:sldId id="389" r:id="rId3"/>
    <p:sldId id="352" r:id="rId4"/>
    <p:sldId id="351" r:id="rId5"/>
    <p:sldId id="391" r:id="rId6"/>
    <p:sldId id="395" r:id="rId7"/>
    <p:sldId id="396" r:id="rId8"/>
    <p:sldId id="392" r:id="rId9"/>
    <p:sldId id="412" r:id="rId10"/>
    <p:sldId id="394" r:id="rId11"/>
    <p:sldId id="415" r:id="rId12"/>
    <p:sldId id="397" r:id="rId13"/>
    <p:sldId id="353" r:id="rId14"/>
    <p:sldId id="400" r:id="rId15"/>
    <p:sldId id="407" r:id="rId16"/>
    <p:sldId id="399" r:id="rId17"/>
    <p:sldId id="398" r:id="rId18"/>
    <p:sldId id="408" r:id="rId19"/>
    <p:sldId id="413" r:id="rId20"/>
    <p:sldId id="402" r:id="rId21"/>
    <p:sldId id="411" r:id="rId22"/>
    <p:sldId id="418" r:id="rId23"/>
    <p:sldId id="401" r:id="rId24"/>
    <p:sldId id="414" r:id="rId25"/>
    <p:sldId id="417" r:id="rId26"/>
    <p:sldId id="416" r:id="rId27"/>
    <p:sldId id="427" r:id="rId28"/>
    <p:sldId id="410" r:id="rId29"/>
    <p:sldId id="421" r:id="rId30"/>
    <p:sldId id="419" r:id="rId31"/>
    <p:sldId id="430" r:id="rId32"/>
    <p:sldId id="409" r:id="rId33"/>
    <p:sldId id="420" r:id="rId34"/>
    <p:sldId id="403" r:id="rId35"/>
    <p:sldId id="429" r:id="rId36"/>
    <p:sldId id="425" r:id="rId37"/>
    <p:sldId id="426" r:id="rId38"/>
    <p:sldId id="405" r:id="rId39"/>
    <p:sldId id="428" r:id="rId40"/>
    <p:sldId id="423" r:id="rId41"/>
    <p:sldId id="406" r:id="rId42"/>
  </p:sldIdLst>
  <p:sldSz cx="9144000" cy="6858000" type="screen4x3"/>
  <p:notesSz cx="6888163" cy="100203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800"/>
    <a:srgbClr val="003194"/>
    <a:srgbClr val="FF99FF"/>
    <a:srgbClr val="D65700"/>
    <a:srgbClr val="E25B00"/>
    <a:srgbClr val="FF9900"/>
    <a:srgbClr val="FFFFCC"/>
    <a:srgbClr val="FF3300"/>
    <a:srgbClr val="0088EE"/>
    <a:srgbClr val="1D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1C98A-651F-4D2C-BC41-DF8C91B64E3E}" v="4" dt="2024-11-29T02:01:54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7" autoAdjust="0"/>
    <p:restoredTop sz="95552" autoAdjust="0"/>
  </p:normalViewPr>
  <p:slideViewPr>
    <p:cSldViewPr>
      <p:cViewPr varScale="1">
        <p:scale>
          <a:sx n="83" d="100"/>
          <a:sy n="83" d="100"/>
        </p:scale>
        <p:origin x="1498" y="82"/>
      </p:cViewPr>
      <p:guideLst>
        <p:guide orient="horz" pos="25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2D0D59F-4C80-4E03-A1C3-C7346C625689}" type="datetimeFigureOut">
              <a:rPr lang="es-PE" smtClean="0"/>
              <a:t>29/11/2024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A9121C94-8B5F-441F-AE22-1B5DFD14B7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7303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C85D893-79B3-47C3-BB39-151D238EC4DE}" type="datetimeFigureOut">
              <a:rPr lang="es-PE" smtClean="0"/>
              <a:t>29/11/2024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52538"/>
            <a:ext cx="4506913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B74278A9-3CA5-45BC-9D00-0460786D02D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2905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E101F-39C2-BF4E-FF36-845C0EBF9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81CD9422-3E8D-C816-8C39-8831A01F4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85EC7D11-9178-6825-B54A-D93BDB75D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D43D6435-1F5E-62BA-65B5-04F03E040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102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33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38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78A9-3CA5-45BC-9D00-0460786D02D3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857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Rectángulo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8" name="7 Rectángulo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1" name="10 Rectángulo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EF3462-A660-4DD8-9ADA-16506C0247D8}" type="datetimeFigureOut">
              <a:rPr lang="es-ES" smtClean="0"/>
              <a:t>29/11/2024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6 Rectángulo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7BACC1E-FA96-44F6-94E9-4E730DA68EB3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emf"/><Relationship Id="rId18" Type="http://schemas.openxmlformats.org/officeDocument/2006/relationships/image" Target="../media/image45.emf"/><Relationship Id="rId26" Type="http://schemas.openxmlformats.org/officeDocument/2006/relationships/image" Target="../media/image53.emf"/><Relationship Id="rId39" Type="http://schemas.openxmlformats.org/officeDocument/2006/relationships/image" Target="../media/image66.emf"/><Relationship Id="rId21" Type="http://schemas.openxmlformats.org/officeDocument/2006/relationships/image" Target="../media/image48.emf"/><Relationship Id="rId34" Type="http://schemas.openxmlformats.org/officeDocument/2006/relationships/image" Target="../media/image61.emf"/><Relationship Id="rId42" Type="http://schemas.openxmlformats.org/officeDocument/2006/relationships/image" Target="../media/image69.png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6" Type="http://schemas.openxmlformats.org/officeDocument/2006/relationships/image" Target="../media/image43.emf"/><Relationship Id="rId20" Type="http://schemas.openxmlformats.org/officeDocument/2006/relationships/image" Target="../media/image47.emf"/><Relationship Id="rId29" Type="http://schemas.openxmlformats.org/officeDocument/2006/relationships/image" Target="../media/image56.emf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24" Type="http://schemas.openxmlformats.org/officeDocument/2006/relationships/image" Target="../media/image51.emf"/><Relationship Id="rId32" Type="http://schemas.openxmlformats.org/officeDocument/2006/relationships/image" Target="../media/image59.emf"/><Relationship Id="rId37" Type="http://schemas.openxmlformats.org/officeDocument/2006/relationships/image" Target="../media/image64.emf"/><Relationship Id="rId40" Type="http://schemas.openxmlformats.org/officeDocument/2006/relationships/image" Target="../media/image67.png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23" Type="http://schemas.openxmlformats.org/officeDocument/2006/relationships/image" Target="../media/image50.emf"/><Relationship Id="rId28" Type="http://schemas.openxmlformats.org/officeDocument/2006/relationships/image" Target="../media/image55.emf"/><Relationship Id="rId36" Type="http://schemas.openxmlformats.org/officeDocument/2006/relationships/image" Target="../media/image63.emf"/><Relationship Id="rId10" Type="http://schemas.openxmlformats.org/officeDocument/2006/relationships/image" Target="../media/image37.emf"/><Relationship Id="rId19" Type="http://schemas.openxmlformats.org/officeDocument/2006/relationships/image" Target="../media/image46.emf"/><Relationship Id="rId31" Type="http://schemas.openxmlformats.org/officeDocument/2006/relationships/image" Target="../media/image58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Relationship Id="rId22" Type="http://schemas.openxmlformats.org/officeDocument/2006/relationships/image" Target="../media/image49.emf"/><Relationship Id="rId27" Type="http://schemas.openxmlformats.org/officeDocument/2006/relationships/image" Target="../media/image54.emf"/><Relationship Id="rId30" Type="http://schemas.openxmlformats.org/officeDocument/2006/relationships/image" Target="../media/image57.emf"/><Relationship Id="rId35" Type="http://schemas.openxmlformats.org/officeDocument/2006/relationships/image" Target="../media/image62.emf"/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12" Type="http://schemas.openxmlformats.org/officeDocument/2006/relationships/image" Target="../media/image39.emf"/><Relationship Id="rId17" Type="http://schemas.openxmlformats.org/officeDocument/2006/relationships/image" Target="../media/image44.emf"/><Relationship Id="rId25" Type="http://schemas.openxmlformats.org/officeDocument/2006/relationships/image" Target="../media/image52.emf"/><Relationship Id="rId33" Type="http://schemas.openxmlformats.org/officeDocument/2006/relationships/image" Target="../media/image60.emf"/><Relationship Id="rId38" Type="http://schemas.openxmlformats.org/officeDocument/2006/relationships/image" Target="../media/image6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17" Type="http://schemas.openxmlformats.org/officeDocument/2006/relationships/image" Target="../media/image84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jpe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69.png"/><Relationship Id="rId10" Type="http://schemas.openxmlformats.org/officeDocument/2006/relationships/image" Target="../media/image78.gif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89.png"/><Relationship Id="rId7" Type="http://schemas.openxmlformats.org/officeDocument/2006/relationships/image" Target="../media/image9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jpeg"/><Relationship Id="rId3" Type="http://schemas.openxmlformats.org/officeDocument/2006/relationships/image" Target="../media/image98.jpeg"/><Relationship Id="rId21" Type="http://schemas.openxmlformats.org/officeDocument/2006/relationships/image" Target="../media/image116.jpe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jpeg"/><Relationship Id="rId25" Type="http://schemas.openxmlformats.org/officeDocument/2006/relationships/image" Target="../media/image120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1.png"/><Relationship Id="rId20" Type="http://schemas.openxmlformats.org/officeDocument/2006/relationships/image" Target="../media/image115.jpe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jpeg"/><Relationship Id="rId11" Type="http://schemas.openxmlformats.org/officeDocument/2006/relationships/image" Target="../media/image106.jpeg"/><Relationship Id="rId24" Type="http://schemas.openxmlformats.org/officeDocument/2006/relationships/image" Target="../media/image119.png"/><Relationship Id="rId5" Type="http://schemas.openxmlformats.org/officeDocument/2006/relationships/image" Target="../media/image100.png"/><Relationship Id="rId15" Type="http://schemas.openxmlformats.org/officeDocument/2006/relationships/image" Target="../media/image110.jpeg"/><Relationship Id="rId23" Type="http://schemas.openxmlformats.org/officeDocument/2006/relationships/image" Target="../media/image118.jpeg"/><Relationship Id="rId28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31" Type="http://schemas.openxmlformats.org/officeDocument/2006/relationships/image" Target="../media/image126.jpeg"/><Relationship Id="rId4" Type="http://schemas.openxmlformats.org/officeDocument/2006/relationships/image" Target="../media/image99.jpe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jpeg"/><Relationship Id="rId4" Type="http://schemas.openxmlformats.org/officeDocument/2006/relationships/image" Target="../media/image13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jpeg"/><Relationship Id="rId5" Type="http://schemas.openxmlformats.org/officeDocument/2006/relationships/image" Target="../media/image134.emf"/><Relationship Id="rId4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7" Type="http://schemas.openxmlformats.org/officeDocument/2006/relationships/image" Target="../media/image15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jpeg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jpeg"/><Relationship Id="rId11" Type="http://schemas.openxmlformats.org/officeDocument/2006/relationships/image" Target="../media/image166.png"/><Relationship Id="rId5" Type="http://schemas.openxmlformats.org/officeDocument/2006/relationships/image" Target="../media/image160.jpeg"/><Relationship Id="rId10" Type="http://schemas.openxmlformats.org/officeDocument/2006/relationships/image" Target="../media/image165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gif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jpe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2.jpeg"/><Relationship Id="rId11" Type="http://schemas.openxmlformats.org/officeDocument/2006/relationships/image" Target="../media/image177.jpe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12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24.jp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CuadroTexto"/>
          <p:cNvSpPr txBox="1"/>
          <p:nvPr/>
        </p:nvSpPr>
        <p:spPr>
          <a:xfrm>
            <a:off x="107504" y="6228020"/>
            <a:ext cx="203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28 de octubre 2017</a:t>
            </a:r>
            <a:endParaRPr lang="es-ES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339752" y="6093296"/>
            <a:ext cx="6838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CURSO: </a:t>
            </a:r>
          </a:p>
          <a:p>
            <a:r>
              <a:rPr lang="es-ES" sz="1600" b="1" dirty="0"/>
              <a:t>Introducción al ecosistema marino, a los recursos pesqueros y a la acuicultura</a:t>
            </a:r>
          </a:p>
        </p:txBody>
      </p:sp>
      <p:grpSp>
        <p:nvGrpSpPr>
          <p:cNvPr id="19" name="18 Grupo"/>
          <p:cNvGrpSpPr/>
          <p:nvPr/>
        </p:nvGrpSpPr>
        <p:grpSpPr>
          <a:xfrm>
            <a:off x="0" y="0"/>
            <a:ext cx="9144000" cy="3106057"/>
            <a:chOff x="0" y="0"/>
            <a:chExt cx="9144000" cy="3106057"/>
          </a:xfrm>
        </p:grpSpPr>
        <p:pic>
          <p:nvPicPr>
            <p:cNvPr id="2" name="1 Imagen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563"/>
            <a:stretch/>
          </p:blipFill>
          <p:spPr>
            <a:xfrm>
              <a:off x="0" y="0"/>
              <a:ext cx="9144000" cy="3106057"/>
            </a:xfrm>
            <a:prstGeom prst="rect">
              <a:avLst/>
            </a:prstGeom>
          </p:spPr>
        </p:pic>
        <p:pic>
          <p:nvPicPr>
            <p:cNvPr id="16" name="15 Imagen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1" b="83516"/>
            <a:stretch/>
          </p:blipFill>
          <p:spPr>
            <a:xfrm>
              <a:off x="3240000" y="476672"/>
              <a:ext cx="5904000" cy="996440"/>
            </a:xfrm>
            <a:prstGeom prst="rect">
              <a:avLst/>
            </a:prstGeom>
          </p:spPr>
        </p:pic>
      </p:grpSp>
      <p:sp>
        <p:nvSpPr>
          <p:cNvPr id="3" name="2 CuadroTexto"/>
          <p:cNvSpPr txBox="1"/>
          <p:nvPr/>
        </p:nvSpPr>
        <p:spPr>
          <a:xfrm>
            <a:off x="4073868" y="35332"/>
            <a:ext cx="3228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b="1" dirty="0"/>
              <a:t>UNIVERSIDAD DE ALICANTE</a:t>
            </a:r>
            <a:endParaRPr lang="es-ES" sz="20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4437237" y="451411"/>
            <a:ext cx="25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FACULTAD DE CIENCIAS</a:t>
            </a:r>
            <a:endParaRPr lang="es-ES" b="1" dirty="0"/>
          </a:p>
        </p:txBody>
      </p:sp>
      <p:sp>
        <p:nvSpPr>
          <p:cNvPr id="18" name="17 Rectángulo"/>
          <p:cNvSpPr/>
          <p:nvPr/>
        </p:nvSpPr>
        <p:spPr>
          <a:xfrm>
            <a:off x="3851920" y="836712"/>
            <a:ext cx="367240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900" b="1" dirty="0"/>
              <a:t>Máster Internacional en </a:t>
            </a:r>
          </a:p>
          <a:p>
            <a:pPr algn="ctr"/>
            <a:r>
              <a:rPr lang="es-ES" sz="1900" b="1" dirty="0"/>
              <a:t>GESTIÓN PESQUERA SOSTENIBLE </a:t>
            </a:r>
          </a:p>
        </p:txBody>
      </p:sp>
      <p:pic>
        <p:nvPicPr>
          <p:cNvPr id="1030" name="Picture 6" descr="Resultado de imagen para ministerio de agricultura y pesca alimentación y medio ambiente (mapama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39" y="54868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19 Grupo"/>
          <p:cNvGrpSpPr/>
          <p:nvPr/>
        </p:nvGrpSpPr>
        <p:grpSpPr>
          <a:xfrm>
            <a:off x="8500639" y="0"/>
            <a:ext cx="612000" cy="514147"/>
            <a:chOff x="8518415" y="0"/>
            <a:chExt cx="612000" cy="514147"/>
          </a:xfrm>
        </p:grpSpPr>
        <p:pic>
          <p:nvPicPr>
            <p:cNvPr id="1028" name="Picture 4" descr="Resultado de imagen para UNIVERSIDAD DE ALICANTE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170" y="0"/>
              <a:ext cx="364491" cy="364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Resultado de imagen para universidad de alicante logo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98"/>
            <a:stretch/>
          </p:blipFill>
          <p:spPr bwMode="auto">
            <a:xfrm>
              <a:off x="8518415" y="378002"/>
              <a:ext cx="612000" cy="13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21 Grupo"/>
          <p:cNvGrpSpPr/>
          <p:nvPr/>
        </p:nvGrpSpPr>
        <p:grpSpPr>
          <a:xfrm>
            <a:off x="8551397" y="1052792"/>
            <a:ext cx="485099" cy="504000"/>
            <a:chOff x="8615135" y="1052792"/>
            <a:chExt cx="485099" cy="504000"/>
          </a:xfrm>
        </p:grpSpPr>
        <p:sp>
          <p:nvSpPr>
            <p:cNvPr id="21" name="20 Conector"/>
            <p:cNvSpPr/>
            <p:nvPr/>
          </p:nvSpPr>
          <p:spPr>
            <a:xfrm>
              <a:off x="8719200" y="1090800"/>
              <a:ext cx="288000" cy="288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32" name="Picture 8" descr="Resultado de imagen para CIHEAM LOGO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135" y="1052792"/>
              <a:ext cx="485099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23 Rectángulo"/>
          <p:cNvSpPr/>
          <p:nvPr/>
        </p:nvSpPr>
        <p:spPr>
          <a:xfrm>
            <a:off x="0" y="3101479"/>
            <a:ext cx="91262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400" b="1" dirty="0">
                <a:solidFill>
                  <a:schemeClr val="bg1"/>
                </a:solidFill>
              </a:rPr>
              <a:t>LA PESQUERÍA PELÁGICA EN EL MAR PERUANO: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1662656" y="3789040"/>
            <a:ext cx="5800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500" b="1" dirty="0">
                <a:solidFill>
                  <a:schemeClr val="bg1"/>
                </a:solidFill>
              </a:rPr>
              <a:t>RECURSO ANCHOVETA  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6125108" y="5229200"/>
            <a:ext cx="266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Cecilia Peña Tercero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7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-1" y="404664"/>
            <a:ext cx="824440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_tradnl" sz="2600" b="1" dirty="0">
                <a:latin typeface="Arial" charset="0"/>
                <a:cs typeface="Arial" charset="0"/>
              </a:rPr>
              <a:t>Pesquerías en Perú: Zonificación vertical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564904"/>
            <a:ext cx="5220073" cy="335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5148063" y="2734494"/>
            <a:ext cx="3873180" cy="2926754"/>
            <a:chOff x="5148063" y="2734494"/>
            <a:chExt cx="3873180" cy="2926754"/>
          </a:xfrm>
        </p:grpSpPr>
        <p:pic>
          <p:nvPicPr>
            <p:cNvPr id="4" name="Picture 13" descr="general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11" t="5841" r="21301" b="27214"/>
            <a:stretch>
              <a:fillRect/>
            </a:stretch>
          </p:blipFill>
          <p:spPr bwMode="auto">
            <a:xfrm>
              <a:off x="5292080" y="2734494"/>
              <a:ext cx="3729163" cy="2926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1 Elipse"/>
            <p:cNvSpPr/>
            <p:nvPr/>
          </p:nvSpPr>
          <p:spPr>
            <a:xfrm rot="19576815">
              <a:off x="6595522" y="3128890"/>
              <a:ext cx="720080" cy="16635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scene3d>
              <a:camera prst="orthographicFront">
                <a:rot lat="20699994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" name="5 Conector recto"/>
            <p:cNvCxnSpPr/>
            <p:nvPr/>
          </p:nvCxnSpPr>
          <p:spPr>
            <a:xfrm>
              <a:off x="5148063" y="3573016"/>
              <a:ext cx="126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8 Grupo"/>
          <p:cNvGrpSpPr/>
          <p:nvPr/>
        </p:nvGrpSpPr>
        <p:grpSpPr>
          <a:xfrm>
            <a:off x="424744" y="1481218"/>
            <a:ext cx="8441308" cy="5390580"/>
            <a:chOff x="539552" y="1494804"/>
            <a:chExt cx="8441308" cy="5390580"/>
          </a:xfrm>
        </p:grpSpPr>
        <p:sp>
          <p:nvSpPr>
            <p:cNvPr id="10" name="Freeform 3"/>
            <p:cNvSpPr>
              <a:spLocks/>
            </p:cNvSpPr>
            <p:nvPr/>
          </p:nvSpPr>
          <p:spPr bwMode="auto">
            <a:xfrm>
              <a:off x="654423" y="3018234"/>
              <a:ext cx="7537450" cy="3095625"/>
            </a:xfrm>
            <a:custGeom>
              <a:avLst/>
              <a:gdLst>
                <a:gd name="T0" fmla="*/ 0 w 4748"/>
                <a:gd name="T1" fmla="*/ 1946 h 1950"/>
                <a:gd name="T2" fmla="*/ 94 w 4748"/>
                <a:gd name="T3" fmla="*/ 13 h 1950"/>
                <a:gd name="T4" fmla="*/ 227 w 4748"/>
                <a:gd name="T5" fmla="*/ 69 h 1950"/>
                <a:gd name="T6" fmla="*/ 307 w 4748"/>
                <a:gd name="T7" fmla="*/ 105 h 1950"/>
                <a:gd name="T8" fmla="*/ 435 w 4748"/>
                <a:gd name="T9" fmla="*/ 153 h 1950"/>
                <a:gd name="T10" fmla="*/ 535 w 4748"/>
                <a:gd name="T11" fmla="*/ 185 h 1950"/>
                <a:gd name="T12" fmla="*/ 631 w 4748"/>
                <a:gd name="T13" fmla="*/ 213 h 1950"/>
                <a:gd name="T14" fmla="*/ 731 w 4748"/>
                <a:gd name="T15" fmla="*/ 253 h 1950"/>
                <a:gd name="T16" fmla="*/ 814 w 4748"/>
                <a:gd name="T17" fmla="*/ 280 h 1950"/>
                <a:gd name="T18" fmla="*/ 920 w 4748"/>
                <a:gd name="T19" fmla="*/ 306 h 1950"/>
                <a:gd name="T20" fmla="*/ 1031 w 4748"/>
                <a:gd name="T21" fmla="*/ 313 h 1950"/>
                <a:gd name="T22" fmla="*/ 1127 w 4748"/>
                <a:gd name="T23" fmla="*/ 321 h 1950"/>
                <a:gd name="T24" fmla="*/ 1235 w 4748"/>
                <a:gd name="T25" fmla="*/ 329 h 1950"/>
                <a:gd name="T26" fmla="*/ 1355 w 4748"/>
                <a:gd name="T27" fmla="*/ 353 h 1950"/>
                <a:gd name="T28" fmla="*/ 1467 w 4748"/>
                <a:gd name="T29" fmla="*/ 385 h 1950"/>
                <a:gd name="T30" fmla="*/ 1534 w 4748"/>
                <a:gd name="T31" fmla="*/ 413 h 1950"/>
                <a:gd name="T32" fmla="*/ 1627 w 4748"/>
                <a:gd name="T33" fmla="*/ 466 h 1950"/>
                <a:gd name="T34" fmla="*/ 1743 w 4748"/>
                <a:gd name="T35" fmla="*/ 533 h 1950"/>
                <a:gd name="T36" fmla="*/ 1823 w 4748"/>
                <a:gd name="T37" fmla="*/ 593 h 1950"/>
                <a:gd name="T38" fmla="*/ 1891 w 4748"/>
                <a:gd name="T39" fmla="*/ 641 h 1950"/>
                <a:gd name="T40" fmla="*/ 1939 w 4748"/>
                <a:gd name="T41" fmla="*/ 705 h 1950"/>
                <a:gd name="T42" fmla="*/ 1987 w 4748"/>
                <a:gd name="T43" fmla="*/ 800 h 1950"/>
                <a:gd name="T44" fmla="*/ 2067 w 4748"/>
                <a:gd name="T45" fmla="*/ 880 h 1950"/>
                <a:gd name="T46" fmla="*/ 2134 w 4748"/>
                <a:gd name="T47" fmla="*/ 960 h 1950"/>
                <a:gd name="T48" fmla="*/ 2214 w 4748"/>
                <a:gd name="T49" fmla="*/ 1040 h 1950"/>
                <a:gd name="T50" fmla="*/ 2299 w 4748"/>
                <a:gd name="T51" fmla="*/ 1113 h 1950"/>
                <a:gd name="T52" fmla="*/ 2375 w 4748"/>
                <a:gd name="T53" fmla="*/ 1189 h 1950"/>
                <a:gd name="T54" fmla="*/ 2440 w 4748"/>
                <a:gd name="T55" fmla="*/ 1240 h 1950"/>
                <a:gd name="T56" fmla="*/ 2507 w 4748"/>
                <a:gd name="T57" fmla="*/ 1320 h 1950"/>
                <a:gd name="T58" fmla="*/ 2614 w 4748"/>
                <a:gd name="T59" fmla="*/ 1360 h 1950"/>
                <a:gd name="T60" fmla="*/ 2707 w 4748"/>
                <a:gd name="T61" fmla="*/ 1360 h 1950"/>
                <a:gd name="T62" fmla="*/ 2814 w 4748"/>
                <a:gd name="T63" fmla="*/ 1373 h 1950"/>
                <a:gd name="T64" fmla="*/ 2907 w 4748"/>
                <a:gd name="T65" fmla="*/ 1373 h 1950"/>
                <a:gd name="T66" fmla="*/ 3003 w 4748"/>
                <a:gd name="T67" fmla="*/ 1401 h 1950"/>
                <a:gd name="T68" fmla="*/ 3243 w 4748"/>
                <a:gd name="T69" fmla="*/ 1449 h 1950"/>
                <a:gd name="T70" fmla="*/ 3519 w 4748"/>
                <a:gd name="T71" fmla="*/ 1501 h 1950"/>
                <a:gd name="T72" fmla="*/ 3663 w 4748"/>
                <a:gd name="T73" fmla="*/ 1517 h 1950"/>
                <a:gd name="T74" fmla="*/ 3867 w 4748"/>
                <a:gd name="T75" fmla="*/ 1581 h 1950"/>
                <a:gd name="T76" fmla="*/ 3887 w 4748"/>
                <a:gd name="T77" fmla="*/ 1653 h 1950"/>
                <a:gd name="T78" fmla="*/ 3911 w 4748"/>
                <a:gd name="T79" fmla="*/ 1701 h 1950"/>
                <a:gd name="T80" fmla="*/ 3935 w 4748"/>
                <a:gd name="T81" fmla="*/ 1761 h 1950"/>
                <a:gd name="T82" fmla="*/ 3975 w 4748"/>
                <a:gd name="T83" fmla="*/ 1813 h 1950"/>
                <a:gd name="T84" fmla="*/ 4079 w 4748"/>
                <a:gd name="T85" fmla="*/ 1869 h 1950"/>
                <a:gd name="T86" fmla="*/ 4135 w 4748"/>
                <a:gd name="T87" fmla="*/ 1753 h 1950"/>
                <a:gd name="T88" fmla="*/ 4160 w 4748"/>
                <a:gd name="T89" fmla="*/ 1666 h 1950"/>
                <a:gd name="T90" fmla="*/ 4315 w 4748"/>
                <a:gd name="T91" fmla="*/ 1637 h 1950"/>
                <a:gd name="T92" fmla="*/ 4495 w 4748"/>
                <a:gd name="T93" fmla="*/ 1703 h 1950"/>
                <a:gd name="T94" fmla="*/ 4667 w 4748"/>
                <a:gd name="T95" fmla="*/ 1720 h 1950"/>
                <a:gd name="T96" fmla="*/ 4729 w 4748"/>
                <a:gd name="T97" fmla="*/ 1739 h 1950"/>
                <a:gd name="T98" fmla="*/ 4747 w 4748"/>
                <a:gd name="T99" fmla="*/ 1949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748" h="1950">
                  <a:moveTo>
                    <a:pt x="4747" y="1949"/>
                  </a:moveTo>
                  <a:lnTo>
                    <a:pt x="0" y="1946"/>
                  </a:lnTo>
                  <a:lnTo>
                    <a:pt x="0" y="0"/>
                  </a:lnTo>
                  <a:lnTo>
                    <a:pt x="94" y="13"/>
                  </a:lnTo>
                  <a:lnTo>
                    <a:pt x="163" y="45"/>
                  </a:lnTo>
                  <a:lnTo>
                    <a:pt x="227" y="69"/>
                  </a:lnTo>
                  <a:lnTo>
                    <a:pt x="254" y="80"/>
                  </a:lnTo>
                  <a:lnTo>
                    <a:pt x="307" y="105"/>
                  </a:lnTo>
                  <a:lnTo>
                    <a:pt x="363" y="125"/>
                  </a:lnTo>
                  <a:lnTo>
                    <a:pt x="435" y="153"/>
                  </a:lnTo>
                  <a:lnTo>
                    <a:pt x="487" y="173"/>
                  </a:lnTo>
                  <a:lnTo>
                    <a:pt x="535" y="185"/>
                  </a:lnTo>
                  <a:lnTo>
                    <a:pt x="591" y="197"/>
                  </a:lnTo>
                  <a:lnTo>
                    <a:pt x="631" y="213"/>
                  </a:lnTo>
                  <a:lnTo>
                    <a:pt x="683" y="229"/>
                  </a:lnTo>
                  <a:lnTo>
                    <a:pt x="731" y="253"/>
                  </a:lnTo>
                  <a:lnTo>
                    <a:pt x="783" y="273"/>
                  </a:lnTo>
                  <a:lnTo>
                    <a:pt x="814" y="280"/>
                  </a:lnTo>
                  <a:lnTo>
                    <a:pt x="871" y="297"/>
                  </a:lnTo>
                  <a:lnTo>
                    <a:pt x="920" y="306"/>
                  </a:lnTo>
                  <a:lnTo>
                    <a:pt x="974" y="306"/>
                  </a:lnTo>
                  <a:lnTo>
                    <a:pt x="1031" y="313"/>
                  </a:lnTo>
                  <a:lnTo>
                    <a:pt x="1079" y="321"/>
                  </a:lnTo>
                  <a:lnTo>
                    <a:pt x="1127" y="321"/>
                  </a:lnTo>
                  <a:lnTo>
                    <a:pt x="1183" y="321"/>
                  </a:lnTo>
                  <a:lnTo>
                    <a:pt x="1235" y="329"/>
                  </a:lnTo>
                  <a:lnTo>
                    <a:pt x="1303" y="341"/>
                  </a:lnTo>
                  <a:lnTo>
                    <a:pt x="1355" y="353"/>
                  </a:lnTo>
                  <a:lnTo>
                    <a:pt x="1395" y="365"/>
                  </a:lnTo>
                  <a:lnTo>
                    <a:pt x="1467" y="385"/>
                  </a:lnTo>
                  <a:lnTo>
                    <a:pt x="1480" y="400"/>
                  </a:lnTo>
                  <a:lnTo>
                    <a:pt x="1534" y="413"/>
                  </a:lnTo>
                  <a:lnTo>
                    <a:pt x="1587" y="440"/>
                  </a:lnTo>
                  <a:lnTo>
                    <a:pt x="1627" y="466"/>
                  </a:lnTo>
                  <a:lnTo>
                    <a:pt x="1675" y="501"/>
                  </a:lnTo>
                  <a:lnTo>
                    <a:pt x="1743" y="533"/>
                  </a:lnTo>
                  <a:lnTo>
                    <a:pt x="1791" y="561"/>
                  </a:lnTo>
                  <a:lnTo>
                    <a:pt x="1823" y="593"/>
                  </a:lnTo>
                  <a:lnTo>
                    <a:pt x="1867" y="621"/>
                  </a:lnTo>
                  <a:lnTo>
                    <a:pt x="1891" y="641"/>
                  </a:lnTo>
                  <a:lnTo>
                    <a:pt x="1907" y="666"/>
                  </a:lnTo>
                  <a:lnTo>
                    <a:pt x="1939" y="705"/>
                  </a:lnTo>
                  <a:lnTo>
                    <a:pt x="1960" y="746"/>
                  </a:lnTo>
                  <a:lnTo>
                    <a:pt x="1987" y="800"/>
                  </a:lnTo>
                  <a:lnTo>
                    <a:pt x="2027" y="833"/>
                  </a:lnTo>
                  <a:lnTo>
                    <a:pt x="2067" y="880"/>
                  </a:lnTo>
                  <a:lnTo>
                    <a:pt x="2111" y="925"/>
                  </a:lnTo>
                  <a:lnTo>
                    <a:pt x="2134" y="960"/>
                  </a:lnTo>
                  <a:lnTo>
                    <a:pt x="2171" y="997"/>
                  </a:lnTo>
                  <a:lnTo>
                    <a:pt x="2214" y="1040"/>
                  </a:lnTo>
                  <a:lnTo>
                    <a:pt x="2263" y="1077"/>
                  </a:lnTo>
                  <a:lnTo>
                    <a:pt x="2299" y="1113"/>
                  </a:lnTo>
                  <a:lnTo>
                    <a:pt x="2334" y="1146"/>
                  </a:lnTo>
                  <a:lnTo>
                    <a:pt x="2375" y="1189"/>
                  </a:lnTo>
                  <a:lnTo>
                    <a:pt x="2415" y="1229"/>
                  </a:lnTo>
                  <a:lnTo>
                    <a:pt x="2440" y="1240"/>
                  </a:lnTo>
                  <a:lnTo>
                    <a:pt x="2475" y="1281"/>
                  </a:lnTo>
                  <a:lnTo>
                    <a:pt x="2507" y="1320"/>
                  </a:lnTo>
                  <a:lnTo>
                    <a:pt x="2560" y="1346"/>
                  </a:lnTo>
                  <a:lnTo>
                    <a:pt x="2614" y="1360"/>
                  </a:lnTo>
                  <a:lnTo>
                    <a:pt x="2654" y="1360"/>
                  </a:lnTo>
                  <a:lnTo>
                    <a:pt x="2707" y="1360"/>
                  </a:lnTo>
                  <a:lnTo>
                    <a:pt x="2760" y="1360"/>
                  </a:lnTo>
                  <a:lnTo>
                    <a:pt x="2814" y="1373"/>
                  </a:lnTo>
                  <a:lnTo>
                    <a:pt x="2854" y="1373"/>
                  </a:lnTo>
                  <a:lnTo>
                    <a:pt x="2907" y="1373"/>
                  </a:lnTo>
                  <a:lnTo>
                    <a:pt x="2955" y="1385"/>
                  </a:lnTo>
                  <a:lnTo>
                    <a:pt x="3003" y="1401"/>
                  </a:lnTo>
                  <a:lnTo>
                    <a:pt x="3139" y="1425"/>
                  </a:lnTo>
                  <a:lnTo>
                    <a:pt x="3243" y="1449"/>
                  </a:lnTo>
                  <a:lnTo>
                    <a:pt x="3363" y="1473"/>
                  </a:lnTo>
                  <a:lnTo>
                    <a:pt x="3519" y="1501"/>
                  </a:lnTo>
                  <a:lnTo>
                    <a:pt x="3587" y="1509"/>
                  </a:lnTo>
                  <a:lnTo>
                    <a:pt x="3663" y="1517"/>
                  </a:lnTo>
                  <a:lnTo>
                    <a:pt x="3795" y="1537"/>
                  </a:lnTo>
                  <a:lnTo>
                    <a:pt x="3867" y="1581"/>
                  </a:lnTo>
                  <a:lnTo>
                    <a:pt x="3879" y="1613"/>
                  </a:lnTo>
                  <a:lnTo>
                    <a:pt x="3887" y="1653"/>
                  </a:lnTo>
                  <a:lnTo>
                    <a:pt x="3899" y="1677"/>
                  </a:lnTo>
                  <a:lnTo>
                    <a:pt x="3911" y="1701"/>
                  </a:lnTo>
                  <a:lnTo>
                    <a:pt x="3911" y="1713"/>
                  </a:lnTo>
                  <a:lnTo>
                    <a:pt x="3935" y="1761"/>
                  </a:lnTo>
                  <a:lnTo>
                    <a:pt x="3967" y="1789"/>
                  </a:lnTo>
                  <a:lnTo>
                    <a:pt x="3975" y="1813"/>
                  </a:lnTo>
                  <a:lnTo>
                    <a:pt x="4015" y="1861"/>
                  </a:lnTo>
                  <a:lnTo>
                    <a:pt x="4079" y="1869"/>
                  </a:lnTo>
                  <a:lnTo>
                    <a:pt x="4119" y="1821"/>
                  </a:lnTo>
                  <a:lnTo>
                    <a:pt x="4135" y="1753"/>
                  </a:lnTo>
                  <a:lnTo>
                    <a:pt x="4147" y="1709"/>
                  </a:lnTo>
                  <a:lnTo>
                    <a:pt x="4160" y="1666"/>
                  </a:lnTo>
                  <a:lnTo>
                    <a:pt x="4239" y="1629"/>
                  </a:lnTo>
                  <a:lnTo>
                    <a:pt x="4315" y="1637"/>
                  </a:lnTo>
                  <a:lnTo>
                    <a:pt x="4417" y="1661"/>
                  </a:lnTo>
                  <a:lnTo>
                    <a:pt x="4495" y="1703"/>
                  </a:lnTo>
                  <a:lnTo>
                    <a:pt x="4579" y="1715"/>
                  </a:lnTo>
                  <a:lnTo>
                    <a:pt x="4667" y="1720"/>
                  </a:lnTo>
                  <a:lnTo>
                    <a:pt x="4663" y="1727"/>
                  </a:lnTo>
                  <a:lnTo>
                    <a:pt x="4729" y="1739"/>
                  </a:lnTo>
                  <a:lnTo>
                    <a:pt x="4747" y="1786"/>
                  </a:lnTo>
                  <a:lnTo>
                    <a:pt x="4747" y="1949"/>
                  </a:lnTo>
                </a:path>
              </a:pathLst>
            </a:custGeom>
            <a:solidFill>
              <a:srgbClr val="AD6900"/>
            </a:solidFill>
            <a:ln w="12700" cap="rnd" cmpd="sng">
              <a:solidFill>
                <a:srgbClr val="AD69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4"/>
            <p:cNvSpPr>
              <a:spLocks/>
            </p:cNvSpPr>
            <p:nvPr/>
          </p:nvSpPr>
          <p:spPr bwMode="auto">
            <a:xfrm>
              <a:off x="1046535" y="6512321"/>
              <a:ext cx="4579938" cy="1588"/>
            </a:xfrm>
            <a:custGeom>
              <a:avLst/>
              <a:gdLst>
                <a:gd name="T0" fmla="*/ 2884 w 2885"/>
                <a:gd name="T1" fmla="*/ 0 h 1"/>
                <a:gd name="T2" fmla="*/ 0 w 288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85" h="1">
                  <a:moveTo>
                    <a:pt x="2884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675685" y="6512321"/>
              <a:ext cx="2516188" cy="1588"/>
            </a:xfrm>
            <a:custGeom>
              <a:avLst/>
              <a:gdLst>
                <a:gd name="T0" fmla="*/ 0 w 1585"/>
                <a:gd name="T1" fmla="*/ 0 h 1"/>
                <a:gd name="T2" fmla="*/ 1584 w 158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85" h="1">
                  <a:moveTo>
                    <a:pt x="0" y="0"/>
                  </a:moveTo>
                  <a:lnTo>
                    <a:pt x="1584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060823" y="1917079"/>
              <a:ext cx="615950" cy="1588"/>
            </a:xfrm>
            <a:custGeom>
              <a:avLst/>
              <a:gdLst>
                <a:gd name="T0" fmla="*/ 387 w 388"/>
                <a:gd name="T1" fmla="*/ 0 h 1"/>
                <a:gd name="T2" fmla="*/ 0 w 38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8" h="1">
                  <a:moveTo>
                    <a:pt x="387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670423" y="1917079"/>
              <a:ext cx="2921000" cy="1588"/>
            </a:xfrm>
            <a:custGeom>
              <a:avLst/>
              <a:gdLst>
                <a:gd name="T0" fmla="*/ 0 w 1840"/>
                <a:gd name="T1" fmla="*/ 0 h 1"/>
                <a:gd name="T2" fmla="*/ 1839 w 184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40" h="1">
                  <a:moveTo>
                    <a:pt x="0" y="0"/>
                  </a:moveTo>
                  <a:lnTo>
                    <a:pt x="1839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627935" y="1917079"/>
              <a:ext cx="3563938" cy="1588"/>
            </a:xfrm>
            <a:custGeom>
              <a:avLst/>
              <a:gdLst>
                <a:gd name="T0" fmla="*/ 0 w 2245"/>
                <a:gd name="T1" fmla="*/ 0 h 1"/>
                <a:gd name="T2" fmla="*/ 2244 w 224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45" h="1">
                  <a:moveTo>
                    <a:pt x="0" y="0"/>
                  </a:moveTo>
                  <a:lnTo>
                    <a:pt x="2244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673598" y="1917079"/>
              <a:ext cx="1587" cy="1601788"/>
            </a:xfrm>
            <a:custGeom>
              <a:avLst/>
              <a:gdLst>
                <a:gd name="T0" fmla="*/ 0 w 1"/>
                <a:gd name="T1" fmla="*/ 0 h 1009"/>
                <a:gd name="T2" fmla="*/ 0 w 1"/>
                <a:gd name="T3" fmla="*/ 1008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09">
                  <a:moveTo>
                    <a:pt x="0" y="0"/>
                  </a:moveTo>
                  <a:lnTo>
                    <a:pt x="0" y="1008"/>
                  </a:lnTo>
                </a:path>
              </a:pathLst>
            </a:custGeom>
            <a:noFill/>
            <a:ln w="12700" cap="rnd" cmpd="sng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971600" y="1917079"/>
              <a:ext cx="1588" cy="4608000"/>
            </a:xfrm>
            <a:custGeom>
              <a:avLst/>
              <a:gdLst>
                <a:gd name="T0" fmla="*/ 0 w 1"/>
                <a:gd name="T1" fmla="*/ 0 h 2941"/>
                <a:gd name="T2" fmla="*/ 0 w 1"/>
                <a:gd name="T3" fmla="*/ 2940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941">
                  <a:moveTo>
                    <a:pt x="0" y="0"/>
                  </a:moveTo>
                  <a:lnTo>
                    <a:pt x="0" y="294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951285" y="3083321"/>
              <a:ext cx="7240588" cy="1588"/>
            </a:xfrm>
            <a:custGeom>
              <a:avLst/>
              <a:gdLst>
                <a:gd name="T0" fmla="*/ 0 w 4561"/>
                <a:gd name="T1" fmla="*/ 0 h 1"/>
                <a:gd name="T2" fmla="*/ 4560 w 456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61" h="1">
                  <a:moveTo>
                    <a:pt x="0" y="0"/>
                  </a:moveTo>
                  <a:lnTo>
                    <a:pt x="456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6601198" y="6548834"/>
              <a:ext cx="9874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Alta Mar</a:t>
              </a: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2765798" y="6548834"/>
              <a:ext cx="577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ZEE</a:t>
              </a: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2508623" y="6145609"/>
              <a:ext cx="11572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200 millas</a:t>
              </a: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4435847" y="3573016"/>
              <a:ext cx="1436688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Poblaciones </a:t>
              </a:r>
            </a:p>
            <a:p>
              <a:pPr eaLnBrk="0" hangingPunct="0"/>
              <a:r>
                <a:rPr lang="es-ES_tradnl" sz="1600" b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transzonales</a:t>
              </a:r>
              <a:endParaRPr lang="es-ES_tradnl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721098" y="1494804"/>
              <a:ext cx="128111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Zona litoral</a:t>
              </a: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2422898" y="1494804"/>
              <a:ext cx="14493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Zona nerítica</a:t>
              </a: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5872535" y="1501154"/>
              <a:ext cx="15938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Zona oceánica</a:t>
              </a: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 flipV="1">
              <a:off x="5647110" y="3102371"/>
              <a:ext cx="0" cy="34099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 rot="2640000">
              <a:off x="3975926" y="4931808"/>
              <a:ext cx="562655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100" b="1" dirty="0">
                  <a:solidFill>
                    <a:schemeClr val="bg2">
                      <a:lumMod val="90000"/>
                    </a:schemeClr>
                  </a:solidFill>
                  <a:latin typeface="Arial" charset="0"/>
                </a:rPr>
                <a:t>Talud</a:t>
              </a: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5543923" y="5540771"/>
              <a:ext cx="1133324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100" b="1" dirty="0">
                  <a:solidFill>
                    <a:schemeClr val="bg2">
                      <a:lumMod val="90000"/>
                    </a:schemeClr>
                  </a:solidFill>
                  <a:latin typeface="Arial" charset="0"/>
                </a:rPr>
                <a:t>Llanura abisal</a:t>
              </a: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1446585" y="3254771"/>
              <a:ext cx="1449388" cy="439738"/>
            </a:xfrm>
            <a:custGeom>
              <a:avLst/>
              <a:gdLst>
                <a:gd name="T0" fmla="*/ 0 w 913"/>
                <a:gd name="T1" fmla="*/ 20 h 277"/>
                <a:gd name="T2" fmla="*/ 66 w 913"/>
                <a:gd name="T3" fmla="*/ 0 h 277"/>
                <a:gd name="T4" fmla="*/ 133 w 913"/>
                <a:gd name="T5" fmla="*/ 0 h 277"/>
                <a:gd name="T6" fmla="*/ 199 w 913"/>
                <a:gd name="T7" fmla="*/ 0 h 277"/>
                <a:gd name="T8" fmla="*/ 265 w 913"/>
                <a:gd name="T9" fmla="*/ 0 h 277"/>
                <a:gd name="T10" fmla="*/ 315 w 913"/>
                <a:gd name="T11" fmla="*/ 0 h 277"/>
                <a:gd name="T12" fmla="*/ 381 w 913"/>
                <a:gd name="T13" fmla="*/ 0 h 277"/>
                <a:gd name="T14" fmla="*/ 448 w 913"/>
                <a:gd name="T15" fmla="*/ 20 h 277"/>
                <a:gd name="T16" fmla="*/ 514 w 913"/>
                <a:gd name="T17" fmla="*/ 20 h 277"/>
                <a:gd name="T18" fmla="*/ 680 w 913"/>
                <a:gd name="T19" fmla="*/ 39 h 277"/>
                <a:gd name="T20" fmla="*/ 746 w 913"/>
                <a:gd name="T21" fmla="*/ 39 h 277"/>
                <a:gd name="T22" fmla="*/ 779 w 913"/>
                <a:gd name="T23" fmla="*/ 118 h 277"/>
                <a:gd name="T24" fmla="*/ 846 w 913"/>
                <a:gd name="T25" fmla="*/ 118 h 277"/>
                <a:gd name="T26" fmla="*/ 879 w 913"/>
                <a:gd name="T27" fmla="*/ 197 h 277"/>
                <a:gd name="T28" fmla="*/ 912 w 913"/>
                <a:gd name="T29" fmla="*/ 276 h 277"/>
                <a:gd name="T30" fmla="*/ 862 w 913"/>
                <a:gd name="T31" fmla="*/ 276 h 277"/>
                <a:gd name="T32" fmla="*/ 829 w 913"/>
                <a:gd name="T33" fmla="*/ 276 h 277"/>
                <a:gd name="T34" fmla="*/ 779 w 913"/>
                <a:gd name="T35" fmla="*/ 276 h 277"/>
                <a:gd name="T36" fmla="*/ 730 w 913"/>
                <a:gd name="T37" fmla="*/ 276 h 277"/>
                <a:gd name="T38" fmla="*/ 680 w 913"/>
                <a:gd name="T39" fmla="*/ 256 h 277"/>
                <a:gd name="T40" fmla="*/ 630 w 913"/>
                <a:gd name="T41" fmla="*/ 256 h 277"/>
                <a:gd name="T42" fmla="*/ 580 w 913"/>
                <a:gd name="T43" fmla="*/ 256 h 277"/>
                <a:gd name="T44" fmla="*/ 531 w 913"/>
                <a:gd name="T45" fmla="*/ 256 h 277"/>
                <a:gd name="T46" fmla="*/ 481 w 913"/>
                <a:gd name="T47" fmla="*/ 256 h 277"/>
                <a:gd name="T48" fmla="*/ 431 w 913"/>
                <a:gd name="T49" fmla="*/ 217 h 277"/>
                <a:gd name="T50" fmla="*/ 381 w 913"/>
                <a:gd name="T51" fmla="*/ 197 h 277"/>
                <a:gd name="T52" fmla="*/ 332 w 913"/>
                <a:gd name="T53" fmla="*/ 158 h 277"/>
                <a:gd name="T54" fmla="*/ 282 w 913"/>
                <a:gd name="T55" fmla="*/ 138 h 277"/>
                <a:gd name="T56" fmla="*/ 232 w 913"/>
                <a:gd name="T57" fmla="*/ 118 h 277"/>
                <a:gd name="T58" fmla="*/ 182 w 913"/>
                <a:gd name="T59" fmla="*/ 99 h 277"/>
                <a:gd name="T60" fmla="*/ 133 w 913"/>
                <a:gd name="T61" fmla="*/ 99 h 277"/>
                <a:gd name="T62" fmla="*/ 83 w 913"/>
                <a:gd name="T63" fmla="*/ 59 h 277"/>
                <a:gd name="T64" fmla="*/ 33 w 913"/>
                <a:gd name="T65" fmla="*/ 2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3" h="277">
                  <a:moveTo>
                    <a:pt x="0" y="20"/>
                  </a:moveTo>
                  <a:lnTo>
                    <a:pt x="66" y="0"/>
                  </a:lnTo>
                  <a:lnTo>
                    <a:pt x="133" y="0"/>
                  </a:lnTo>
                  <a:lnTo>
                    <a:pt x="199" y="0"/>
                  </a:lnTo>
                  <a:lnTo>
                    <a:pt x="265" y="0"/>
                  </a:lnTo>
                  <a:lnTo>
                    <a:pt x="315" y="0"/>
                  </a:lnTo>
                  <a:lnTo>
                    <a:pt x="381" y="0"/>
                  </a:lnTo>
                  <a:lnTo>
                    <a:pt x="448" y="20"/>
                  </a:lnTo>
                  <a:lnTo>
                    <a:pt x="514" y="20"/>
                  </a:lnTo>
                  <a:lnTo>
                    <a:pt x="680" y="39"/>
                  </a:lnTo>
                  <a:lnTo>
                    <a:pt x="746" y="39"/>
                  </a:lnTo>
                  <a:lnTo>
                    <a:pt x="779" y="118"/>
                  </a:lnTo>
                  <a:lnTo>
                    <a:pt x="846" y="118"/>
                  </a:lnTo>
                  <a:lnTo>
                    <a:pt x="879" y="197"/>
                  </a:lnTo>
                  <a:lnTo>
                    <a:pt x="912" y="276"/>
                  </a:lnTo>
                  <a:lnTo>
                    <a:pt x="862" y="276"/>
                  </a:lnTo>
                  <a:lnTo>
                    <a:pt x="829" y="276"/>
                  </a:lnTo>
                  <a:lnTo>
                    <a:pt x="779" y="276"/>
                  </a:lnTo>
                  <a:lnTo>
                    <a:pt x="730" y="276"/>
                  </a:lnTo>
                  <a:lnTo>
                    <a:pt x="680" y="256"/>
                  </a:lnTo>
                  <a:lnTo>
                    <a:pt x="630" y="256"/>
                  </a:lnTo>
                  <a:lnTo>
                    <a:pt x="580" y="256"/>
                  </a:lnTo>
                  <a:lnTo>
                    <a:pt x="531" y="256"/>
                  </a:lnTo>
                  <a:lnTo>
                    <a:pt x="481" y="256"/>
                  </a:lnTo>
                  <a:lnTo>
                    <a:pt x="431" y="217"/>
                  </a:lnTo>
                  <a:lnTo>
                    <a:pt x="381" y="197"/>
                  </a:lnTo>
                  <a:lnTo>
                    <a:pt x="332" y="158"/>
                  </a:lnTo>
                  <a:lnTo>
                    <a:pt x="282" y="138"/>
                  </a:lnTo>
                  <a:lnTo>
                    <a:pt x="232" y="118"/>
                  </a:lnTo>
                  <a:lnTo>
                    <a:pt x="182" y="99"/>
                  </a:lnTo>
                  <a:lnTo>
                    <a:pt x="133" y="99"/>
                  </a:lnTo>
                  <a:lnTo>
                    <a:pt x="83" y="59"/>
                  </a:lnTo>
                  <a:lnTo>
                    <a:pt x="33" y="20"/>
                  </a:lnTo>
                </a:path>
              </a:pathLst>
            </a:custGeom>
            <a:solidFill>
              <a:srgbClr val="FDA4B5"/>
            </a:solidFill>
            <a:ln w="12700" cap="rnd" cmpd="sng">
              <a:solidFill>
                <a:srgbClr val="FDA4B5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2208585" y="3559571"/>
              <a:ext cx="1982788" cy="1049338"/>
            </a:xfrm>
            <a:custGeom>
              <a:avLst/>
              <a:gdLst>
                <a:gd name="T0" fmla="*/ 0 w 1249"/>
                <a:gd name="T1" fmla="*/ 30 h 661"/>
                <a:gd name="T2" fmla="*/ 104 w 1249"/>
                <a:gd name="T3" fmla="*/ 15 h 661"/>
                <a:gd name="T4" fmla="*/ 208 w 1249"/>
                <a:gd name="T5" fmla="*/ 15 h 661"/>
                <a:gd name="T6" fmla="*/ 312 w 1249"/>
                <a:gd name="T7" fmla="*/ 15 h 661"/>
                <a:gd name="T8" fmla="*/ 416 w 1249"/>
                <a:gd name="T9" fmla="*/ 15 h 661"/>
                <a:gd name="T10" fmla="*/ 624 w 1249"/>
                <a:gd name="T11" fmla="*/ 0 h 661"/>
                <a:gd name="T12" fmla="*/ 702 w 1249"/>
                <a:gd name="T13" fmla="*/ 15 h 661"/>
                <a:gd name="T14" fmla="*/ 702 w 1249"/>
                <a:gd name="T15" fmla="*/ 75 h 661"/>
                <a:gd name="T16" fmla="*/ 806 w 1249"/>
                <a:gd name="T17" fmla="*/ 105 h 661"/>
                <a:gd name="T18" fmla="*/ 858 w 1249"/>
                <a:gd name="T19" fmla="*/ 165 h 661"/>
                <a:gd name="T20" fmla="*/ 910 w 1249"/>
                <a:gd name="T21" fmla="*/ 225 h 661"/>
                <a:gd name="T22" fmla="*/ 988 w 1249"/>
                <a:gd name="T23" fmla="*/ 225 h 661"/>
                <a:gd name="T24" fmla="*/ 1040 w 1249"/>
                <a:gd name="T25" fmla="*/ 270 h 661"/>
                <a:gd name="T26" fmla="*/ 1040 w 1249"/>
                <a:gd name="T27" fmla="*/ 330 h 661"/>
                <a:gd name="T28" fmla="*/ 1092 w 1249"/>
                <a:gd name="T29" fmla="*/ 390 h 661"/>
                <a:gd name="T30" fmla="*/ 1118 w 1249"/>
                <a:gd name="T31" fmla="*/ 450 h 661"/>
                <a:gd name="T32" fmla="*/ 1118 w 1249"/>
                <a:gd name="T33" fmla="*/ 510 h 661"/>
                <a:gd name="T34" fmla="*/ 1144 w 1249"/>
                <a:gd name="T35" fmla="*/ 570 h 661"/>
                <a:gd name="T36" fmla="*/ 1196 w 1249"/>
                <a:gd name="T37" fmla="*/ 615 h 661"/>
                <a:gd name="T38" fmla="*/ 1248 w 1249"/>
                <a:gd name="T39" fmla="*/ 660 h 661"/>
                <a:gd name="T40" fmla="*/ 1196 w 1249"/>
                <a:gd name="T41" fmla="*/ 615 h 661"/>
                <a:gd name="T42" fmla="*/ 1170 w 1249"/>
                <a:gd name="T43" fmla="*/ 570 h 661"/>
                <a:gd name="T44" fmla="*/ 1144 w 1249"/>
                <a:gd name="T45" fmla="*/ 630 h 661"/>
                <a:gd name="T46" fmla="*/ 1092 w 1249"/>
                <a:gd name="T47" fmla="*/ 585 h 661"/>
                <a:gd name="T48" fmla="*/ 1040 w 1249"/>
                <a:gd name="T49" fmla="*/ 540 h 661"/>
                <a:gd name="T50" fmla="*/ 962 w 1249"/>
                <a:gd name="T51" fmla="*/ 495 h 661"/>
                <a:gd name="T52" fmla="*/ 884 w 1249"/>
                <a:gd name="T53" fmla="*/ 480 h 661"/>
                <a:gd name="T54" fmla="*/ 832 w 1249"/>
                <a:gd name="T55" fmla="*/ 435 h 661"/>
                <a:gd name="T56" fmla="*/ 806 w 1249"/>
                <a:gd name="T57" fmla="*/ 390 h 661"/>
                <a:gd name="T58" fmla="*/ 728 w 1249"/>
                <a:gd name="T59" fmla="*/ 360 h 661"/>
                <a:gd name="T60" fmla="*/ 702 w 1249"/>
                <a:gd name="T61" fmla="*/ 315 h 661"/>
                <a:gd name="T62" fmla="*/ 624 w 1249"/>
                <a:gd name="T63" fmla="*/ 285 h 661"/>
                <a:gd name="T64" fmla="*/ 572 w 1249"/>
                <a:gd name="T65" fmla="*/ 240 h 661"/>
                <a:gd name="T66" fmla="*/ 572 w 1249"/>
                <a:gd name="T67" fmla="*/ 195 h 661"/>
                <a:gd name="T68" fmla="*/ 494 w 1249"/>
                <a:gd name="T69" fmla="*/ 165 h 661"/>
                <a:gd name="T70" fmla="*/ 416 w 1249"/>
                <a:gd name="T71" fmla="*/ 135 h 661"/>
                <a:gd name="T72" fmla="*/ 338 w 1249"/>
                <a:gd name="T73" fmla="*/ 105 h 661"/>
                <a:gd name="T74" fmla="*/ 260 w 1249"/>
                <a:gd name="T75" fmla="*/ 90 h 661"/>
                <a:gd name="T76" fmla="*/ 182 w 1249"/>
                <a:gd name="T77" fmla="*/ 90 h 661"/>
                <a:gd name="T78" fmla="*/ 104 w 1249"/>
                <a:gd name="T79" fmla="*/ 90 h 661"/>
                <a:gd name="T80" fmla="*/ 26 w 1249"/>
                <a:gd name="T81" fmla="*/ 60 h 661"/>
                <a:gd name="T82" fmla="*/ 0 w 1249"/>
                <a:gd name="T83" fmla="*/ 3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49" h="661">
                  <a:moveTo>
                    <a:pt x="0" y="30"/>
                  </a:moveTo>
                  <a:lnTo>
                    <a:pt x="104" y="15"/>
                  </a:lnTo>
                  <a:lnTo>
                    <a:pt x="208" y="15"/>
                  </a:lnTo>
                  <a:lnTo>
                    <a:pt x="312" y="15"/>
                  </a:lnTo>
                  <a:lnTo>
                    <a:pt x="416" y="15"/>
                  </a:lnTo>
                  <a:lnTo>
                    <a:pt x="624" y="0"/>
                  </a:lnTo>
                  <a:lnTo>
                    <a:pt x="702" y="15"/>
                  </a:lnTo>
                  <a:lnTo>
                    <a:pt x="702" y="75"/>
                  </a:lnTo>
                  <a:lnTo>
                    <a:pt x="806" y="105"/>
                  </a:lnTo>
                  <a:lnTo>
                    <a:pt x="858" y="165"/>
                  </a:lnTo>
                  <a:lnTo>
                    <a:pt x="910" y="225"/>
                  </a:lnTo>
                  <a:lnTo>
                    <a:pt x="988" y="225"/>
                  </a:lnTo>
                  <a:lnTo>
                    <a:pt x="1040" y="270"/>
                  </a:lnTo>
                  <a:lnTo>
                    <a:pt x="1040" y="330"/>
                  </a:lnTo>
                  <a:lnTo>
                    <a:pt x="1092" y="390"/>
                  </a:lnTo>
                  <a:lnTo>
                    <a:pt x="1118" y="450"/>
                  </a:lnTo>
                  <a:lnTo>
                    <a:pt x="1118" y="510"/>
                  </a:lnTo>
                  <a:lnTo>
                    <a:pt x="1144" y="570"/>
                  </a:lnTo>
                  <a:lnTo>
                    <a:pt x="1196" y="615"/>
                  </a:lnTo>
                  <a:lnTo>
                    <a:pt x="1248" y="660"/>
                  </a:lnTo>
                  <a:lnTo>
                    <a:pt x="1196" y="615"/>
                  </a:lnTo>
                  <a:lnTo>
                    <a:pt x="1170" y="570"/>
                  </a:lnTo>
                  <a:lnTo>
                    <a:pt x="1144" y="630"/>
                  </a:lnTo>
                  <a:lnTo>
                    <a:pt x="1092" y="585"/>
                  </a:lnTo>
                  <a:lnTo>
                    <a:pt x="1040" y="540"/>
                  </a:lnTo>
                  <a:lnTo>
                    <a:pt x="962" y="495"/>
                  </a:lnTo>
                  <a:lnTo>
                    <a:pt x="884" y="480"/>
                  </a:lnTo>
                  <a:lnTo>
                    <a:pt x="832" y="435"/>
                  </a:lnTo>
                  <a:lnTo>
                    <a:pt x="806" y="390"/>
                  </a:lnTo>
                  <a:lnTo>
                    <a:pt x="728" y="360"/>
                  </a:lnTo>
                  <a:lnTo>
                    <a:pt x="702" y="315"/>
                  </a:lnTo>
                  <a:lnTo>
                    <a:pt x="624" y="285"/>
                  </a:lnTo>
                  <a:lnTo>
                    <a:pt x="572" y="240"/>
                  </a:lnTo>
                  <a:lnTo>
                    <a:pt x="572" y="195"/>
                  </a:lnTo>
                  <a:lnTo>
                    <a:pt x="494" y="165"/>
                  </a:lnTo>
                  <a:lnTo>
                    <a:pt x="416" y="135"/>
                  </a:lnTo>
                  <a:lnTo>
                    <a:pt x="338" y="105"/>
                  </a:lnTo>
                  <a:lnTo>
                    <a:pt x="260" y="90"/>
                  </a:lnTo>
                  <a:lnTo>
                    <a:pt x="182" y="90"/>
                  </a:lnTo>
                  <a:lnTo>
                    <a:pt x="104" y="90"/>
                  </a:lnTo>
                  <a:lnTo>
                    <a:pt x="26" y="60"/>
                  </a:lnTo>
                  <a:lnTo>
                    <a:pt x="0" y="30"/>
                  </a:lnTo>
                </a:path>
              </a:pathLst>
            </a:custGeom>
            <a:solidFill>
              <a:srgbClr val="FFA27C"/>
            </a:solidFill>
            <a:ln w="12700" cap="rnd" cmpd="sng">
              <a:solidFill>
                <a:srgbClr val="FFA27C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4151685" y="4645421"/>
              <a:ext cx="1125538" cy="554038"/>
            </a:xfrm>
            <a:custGeom>
              <a:avLst/>
              <a:gdLst>
                <a:gd name="T0" fmla="*/ 36 w 709"/>
                <a:gd name="T1" fmla="*/ 0 h 349"/>
                <a:gd name="T2" fmla="*/ 0 w 709"/>
                <a:gd name="T3" fmla="*/ 12 h 349"/>
                <a:gd name="T4" fmla="*/ 60 w 709"/>
                <a:gd name="T5" fmla="*/ 12 h 349"/>
                <a:gd name="T6" fmla="*/ 24 w 709"/>
                <a:gd name="T7" fmla="*/ 12 h 349"/>
                <a:gd name="T8" fmla="*/ 60 w 709"/>
                <a:gd name="T9" fmla="*/ 12 h 349"/>
                <a:gd name="T10" fmla="*/ 108 w 709"/>
                <a:gd name="T11" fmla="*/ 12 h 349"/>
                <a:gd name="T12" fmla="*/ 156 w 709"/>
                <a:gd name="T13" fmla="*/ 0 h 349"/>
                <a:gd name="T14" fmla="*/ 204 w 709"/>
                <a:gd name="T15" fmla="*/ 0 h 349"/>
                <a:gd name="T16" fmla="*/ 252 w 709"/>
                <a:gd name="T17" fmla="*/ 0 h 349"/>
                <a:gd name="T18" fmla="*/ 300 w 709"/>
                <a:gd name="T19" fmla="*/ 24 h 349"/>
                <a:gd name="T20" fmla="*/ 300 w 709"/>
                <a:gd name="T21" fmla="*/ 72 h 349"/>
                <a:gd name="T22" fmla="*/ 348 w 709"/>
                <a:gd name="T23" fmla="*/ 72 h 349"/>
                <a:gd name="T24" fmla="*/ 420 w 709"/>
                <a:gd name="T25" fmla="*/ 72 h 349"/>
                <a:gd name="T26" fmla="*/ 468 w 709"/>
                <a:gd name="T27" fmla="*/ 84 h 349"/>
                <a:gd name="T28" fmla="*/ 492 w 709"/>
                <a:gd name="T29" fmla="*/ 120 h 349"/>
                <a:gd name="T30" fmla="*/ 492 w 709"/>
                <a:gd name="T31" fmla="*/ 168 h 349"/>
                <a:gd name="T32" fmla="*/ 540 w 709"/>
                <a:gd name="T33" fmla="*/ 180 h 349"/>
                <a:gd name="T34" fmla="*/ 564 w 709"/>
                <a:gd name="T35" fmla="*/ 216 h 349"/>
                <a:gd name="T36" fmla="*/ 612 w 709"/>
                <a:gd name="T37" fmla="*/ 216 h 349"/>
                <a:gd name="T38" fmla="*/ 684 w 709"/>
                <a:gd name="T39" fmla="*/ 228 h 349"/>
                <a:gd name="T40" fmla="*/ 708 w 709"/>
                <a:gd name="T41" fmla="*/ 276 h 349"/>
                <a:gd name="T42" fmla="*/ 708 w 709"/>
                <a:gd name="T43" fmla="*/ 312 h 349"/>
                <a:gd name="T44" fmla="*/ 708 w 709"/>
                <a:gd name="T45" fmla="*/ 348 h 349"/>
                <a:gd name="T46" fmla="*/ 672 w 709"/>
                <a:gd name="T47" fmla="*/ 348 h 349"/>
                <a:gd name="T48" fmla="*/ 636 w 709"/>
                <a:gd name="T49" fmla="*/ 348 h 349"/>
                <a:gd name="T50" fmla="*/ 600 w 709"/>
                <a:gd name="T51" fmla="*/ 348 h 349"/>
                <a:gd name="T52" fmla="*/ 564 w 709"/>
                <a:gd name="T53" fmla="*/ 348 h 349"/>
                <a:gd name="T54" fmla="*/ 480 w 709"/>
                <a:gd name="T55" fmla="*/ 348 h 349"/>
                <a:gd name="T56" fmla="*/ 444 w 709"/>
                <a:gd name="T57" fmla="*/ 348 h 349"/>
                <a:gd name="T58" fmla="*/ 372 w 709"/>
                <a:gd name="T59" fmla="*/ 348 h 349"/>
                <a:gd name="T60" fmla="*/ 336 w 709"/>
                <a:gd name="T61" fmla="*/ 336 h 349"/>
                <a:gd name="T62" fmla="*/ 300 w 709"/>
                <a:gd name="T63" fmla="*/ 324 h 349"/>
                <a:gd name="T64" fmla="*/ 276 w 709"/>
                <a:gd name="T65" fmla="*/ 288 h 349"/>
                <a:gd name="T66" fmla="*/ 264 w 709"/>
                <a:gd name="T67" fmla="*/ 252 h 349"/>
                <a:gd name="T68" fmla="*/ 228 w 709"/>
                <a:gd name="T69" fmla="*/ 216 h 349"/>
                <a:gd name="T70" fmla="*/ 204 w 709"/>
                <a:gd name="T71" fmla="*/ 180 h 349"/>
                <a:gd name="T72" fmla="*/ 168 w 709"/>
                <a:gd name="T73" fmla="*/ 156 h 349"/>
                <a:gd name="T74" fmla="*/ 132 w 709"/>
                <a:gd name="T75" fmla="*/ 132 h 349"/>
                <a:gd name="T76" fmla="*/ 108 w 709"/>
                <a:gd name="T77" fmla="*/ 96 h 349"/>
                <a:gd name="T78" fmla="*/ 72 w 709"/>
                <a:gd name="T79" fmla="*/ 72 h 349"/>
                <a:gd name="T80" fmla="*/ 48 w 709"/>
                <a:gd name="T81" fmla="*/ 36 h 349"/>
                <a:gd name="T82" fmla="*/ 36 w 709"/>
                <a:gd name="T83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09" h="349">
                  <a:moveTo>
                    <a:pt x="36" y="0"/>
                  </a:moveTo>
                  <a:lnTo>
                    <a:pt x="0" y="12"/>
                  </a:lnTo>
                  <a:lnTo>
                    <a:pt x="60" y="12"/>
                  </a:lnTo>
                  <a:lnTo>
                    <a:pt x="24" y="12"/>
                  </a:lnTo>
                  <a:lnTo>
                    <a:pt x="60" y="12"/>
                  </a:lnTo>
                  <a:lnTo>
                    <a:pt x="108" y="12"/>
                  </a:lnTo>
                  <a:lnTo>
                    <a:pt x="156" y="0"/>
                  </a:lnTo>
                  <a:lnTo>
                    <a:pt x="204" y="0"/>
                  </a:lnTo>
                  <a:lnTo>
                    <a:pt x="252" y="0"/>
                  </a:lnTo>
                  <a:lnTo>
                    <a:pt x="300" y="24"/>
                  </a:lnTo>
                  <a:lnTo>
                    <a:pt x="300" y="72"/>
                  </a:lnTo>
                  <a:lnTo>
                    <a:pt x="348" y="72"/>
                  </a:lnTo>
                  <a:lnTo>
                    <a:pt x="420" y="72"/>
                  </a:lnTo>
                  <a:lnTo>
                    <a:pt x="468" y="84"/>
                  </a:lnTo>
                  <a:lnTo>
                    <a:pt x="492" y="120"/>
                  </a:lnTo>
                  <a:lnTo>
                    <a:pt x="492" y="168"/>
                  </a:lnTo>
                  <a:lnTo>
                    <a:pt x="540" y="180"/>
                  </a:lnTo>
                  <a:lnTo>
                    <a:pt x="564" y="216"/>
                  </a:lnTo>
                  <a:lnTo>
                    <a:pt x="612" y="216"/>
                  </a:lnTo>
                  <a:lnTo>
                    <a:pt x="684" y="228"/>
                  </a:lnTo>
                  <a:lnTo>
                    <a:pt x="708" y="276"/>
                  </a:lnTo>
                  <a:lnTo>
                    <a:pt x="708" y="312"/>
                  </a:lnTo>
                  <a:lnTo>
                    <a:pt x="708" y="348"/>
                  </a:lnTo>
                  <a:lnTo>
                    <a:pt x="672" y="348"/>
                  </a:lnTo>
                  <a:lnTo>
                    <a:pt x="636" y="348"/>
                  </a:lnTo>
                  <a:lnTo>
                    <a:pt x="600" y="348"/>
                  </a:lnTo>
                  <a:lnTo>
                    <a:pt x="564" y="348"/>
                  </a:lnTo>
                  <a:lnTo>
                    <a:pt x="480" y="348"/>
                  </a:lnTo>
                  <a:lnTo>
                    <a:pt x="444" y="348"/>
                  </a:lnTo>
                  <a:lnTo>
                    <a:pt x="372" y="348"/>
                  </a:lnTo>
                  <a:lnTo>
                    <a:pt x="336" y="336"/>
                  </a:lnTo>
                  <a:lnTo>
                    <a:pt x="300" y="324"/>
                  </a:lnTo>
                  <a:lnTo>
                    <a:pt x="276" y="288"/>
                  </a:lnTo>
                  <a:lnTo>
                    <a:pt x="264" y="252"/>
                  </a:lnTo>
                  <a:lnTo>
                    <a:pt x="228" y="216"/>
                  </a:lnTo>
                  <a:lnTo>
                    <a:pt x="204" y="180"/>
                  </a:lnTo>
                  <a:lnTo>
                    <a:pt x="168" y="156"/>
                  </a:lnTo>
                  <a:lnTo>
                    <a:pt x="132" y="132"/>
                  </a:lnTo>
                  <a:lnTo>
                    <a:pt x="108" y="96"/>
                  </a:lnTo>
                  <a:lnTo>
                    <a:pt x="72" y="72"/>
                  </a:lnTo>
                  <a:lnTo>
                    <a:pt x="48" y="36"/>
                  </a:lnTo>
                  <a:lnTo>
                    <a:pt x="36" y="0"/>
                  </a:lnTo>
                </a:path>
              </a:pathLst>
            </a:custGeom>
            <a:solidFill>
              <a:srgbClr val="7FFF00"/>
            </a:solidFill>
            <a:ln w="12700" cap="rnd" cmpd="sng">
              <a:solidFill>
                <a:srgbClr val="7FFF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1792660" y="2403871"/>
              <a:ext cx="12207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Anchoveta</a:t>
              </a: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3076948" y="2184796"/>
              <a:ext cx="9286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Sardina</a:t>
              </a: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4343773" y="2411809"/>
              <a:ext cx="9064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Caballa</a:t>
              </a: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5508998" y="2459434"/>
              <a:ext cx="6699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Jurel</a:t>
              </a: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6752010" y="2584846"/>
              <a:ext cx="87153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Atunes</a:t>
              </a: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539552" y="3626941"/>
              <a:ext cx="10636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Costeros</a:t>
              </a: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771748" y="3933056"/>
              <a:ext cx="1096454" cy="13240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Lorna</a:t>
              </a:r>
              <a:endParaRPr lang="es-ES_trad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endParaRPr>
            </a:p>
            <a:p>
              <a:pPr eaLnBrk="0" hangingPunct="0"/>
              <a:r>
                <a:rPr lang="es-ES_tradnl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Coco</a:t>
              </a:r>
            </a:p>
            <a:p>
              <a:pPr eaLnBrk="0" hangingPunct="0"/>
              <a:r>
                <a:rPr lang="es-ES_tradnl" sz="1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Cachema</a:t>
              </a:r>
              <a:endParaRPr lang="es-ES_tradnl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endParaRPr>
            </a:p>
            <a:p>
              <a:pPr eaLnBrk="0" hangingPunct="0"/>
              <a:r>
                <a:rPr lang="es-ES_tradnl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Cabrilla</a:t>
              </a:r>
            </a:p>
            <a:p>
              <a:pPr eaLnBrk="0" hangingPunct="0"/>
              <a:r>
                <a:rPr lang="es-ES_tradnl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Tollos</a:t>
              </a: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2483768" y="4221088"/>
              <a:ext cx="1074738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Merluza</a:t>
              </a:r>
            </a:p>
            <a:p>
              <a:pPr eaLnBrk="0" hangingPunct="0"/>
              <a:r>
                <a:rPr lang="es-ES_tradnl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Congrios</a:t>
              </a: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3208710" y="4026296"/>
              <a:ext cx="266700" cy="266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H="1">
              <a:off x="4780335" y="4750196"/>
              <a:ext cx="714375" cy="209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H="1">
              <a:off x="1960935" y="2691209"/>
              <a:ext cx="13335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H="1">
              <a:off x="2953123" y="2462609"/>
              <a:ext cx="415925" cy="71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4191373" y="2718196"/>
              <a:ext cx="454025" cy="4429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H="1">
              <a:off x="5543923" y="2718196"/>
              <a:ext cx="200025" cy="438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6847260" y="2834084"/>
              <a:ext cx="139700" cy="363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1052885" y="3108721"/>
              <a:ext cx="1665288" cy="139700"/>
            </a:xfrm>
            <a:prstGeom prst="ellipse">
              <a:avLst/>
            </a:prstGeom>
            <a:solidFill>
              <a:srgbClr val="FF3300"/>
            </a:solidFill>
            <a:ln w="12700">
              <a:solidFill>
                <a:srgbClr val="F35B1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970335" y="3102371"/>
              <a:ext cx="515938" cy="192088"/>
            </a:xfrm>
            <a:custGeom>
              <a:avLst/>
              <a:gdLst>
                <a:gd name="T0" fmla="*/ 0 w 325"/>
                <a:gd name="T1" fmla="*/ 0 h 121"/>
                <a:gd name="T2" fmla="*/ 36 w 325"/>
                <a:gd name="T3" fmla="*/ 0 h 121"/>
                <a:gd name="T4" fmla="*/ 84 w 325"/>
                <a:gd name="T5" fmla="*/ 0 h 121"/>
                <a:gd name="T6" fmla="*/ 132 w 325"/>
                <a:gd name="T7" fmla="*/ 24 h 121"/>
                <a:gd name="T8" fmla="*/ 168 w 325"/>
                <a:gd name="T9" fmla="*/ 24 h 121"/>
                <a:gd name="T10" fmla="*/ 216 w 325"/>
                <a:gd name="T11" fmla="*/ 48 h 121"/>
                <a:gd name="T12" fmla="*/ 264 w 325"/>
                <a:gd name="T13" fmla="*/ 72 h 121"/>
                <a:gd name="T14" fmla="*/ 300 w 325"/>
                <a:gd name="T15" fmla="*/ 84 h 121"/>
                <a:gd name="T16" fmla="*/ 324 w 325"/>
                <a:gd name="T17" fmla="*/ 108 h 121"/>
                <a:gd name="T18" fmla="*/ 288 w 325"/>
                <a:gd name="T19" fmla="*/ 108 h 121"/>
                <a:gd name="T20" fmla="*/ 252 w 325"/>
                <a:gd name="T21" fmla="*/ 108 h 121"/>
                <a:gd name="T22" fmla="*/ 216 w 325"/>
                <a:gd name="T23" fmla="*/ 108 h 121"/>
                <a:gd name="T24" fmla="*/ 180 w 325"/>
                <a:gd name="T25" fmla="*/ 120 h 121"/>
                <a:gd name="T26" fmla="*/ 144 w 325"/>
                <a:gd name="T27" fmla="*/ 120 h 121"/>
                <a:gd name="T28" fmla="*/ 108 w 325"/>
                <a:gd name="T29" fmla="*/ 120 h 121"/>
                <a:gd name="T30" fmla="*/ 72 w 325"/>
                <a:gd name="T31" fmla="*/ 108 h 121"/>
                <a:gd name="T32" fmla="*/ 48 w 325"/>
                <a:gd name="T33" fmla="*/ 72 h 121"/>
                <a:gd name="T34" fmla="*/ 36 w 325"/>
                <a:gd name="T35" fmla="*/ 36 h 121"/>
                <a:gd name="T36" fmla="*/ 12 w 325"/>
                <a:gd name="T37" fmla="*/ 0 h 121"/>
                <a:gd name="T38" fmla="*/ 0 w 325"/>
                <a:gd name="T3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5" h="121">
                  <a:moveTo>
                    <a:pt x="0" y="0"/>
                  </a:moveTo>
                  <a:lnTo>
                    <a:pt x="36" y="0"/>
                  </a:lnTo>
                  <a:lnTo>
                    <a:pt x="84" y="0"/>
                  </a:lnTo>
                  <a:lnTo>
                    <a:pt x="132" y="24"/>
                  </a:lnTo>
                  <a:lnTo>
                    <a:pt x="168" y="24"/>
                  </a:lnTo>
                  <a:lnTo>
                    <a:pt x="216" y="48"/>
                  </a:lnTo>
                  <a:lnTo>
                    <a:pt x="264" y="72"/>
                  </a:lnTo>
                  <a:lnTo>
                    <a:pt x="300" y="84"/>
                  </a:lnTo>
                  <a:lnTo>
                    <a:pt x="324" y="108"/>
                  </a:lnTo>
                  <a:lnTo>
                    <a:pt x="288" y="108"/>
                  </a:lnTo>
                  <a:lnTo>
                    <a:pt x="252" y="108"/>
                  </a:lnTo>
                  <a:lnTo>
                    <a:pt x="216" y="108"/>
                  </a:lnTo>
                  <a:lnTo>
                    <a:pt x="180" y="120"/>
                  </a:lnTo>
                  <a:lnTo>
                    <a:pt x="144" y="120"/>
                  </a:lnTo>
                  <a:lnTo>
                    <a:pt x="108" y="120"/>
                  </a:lnTo>
                  <a:lnTo>
                    <a:pt x="72" y="108"/>
                  </a:lnTo>
                  <a:lnTo>
                    <a:pt x="48" y="72"/>
                  </a:lnTo>
                  <a:lnTo>
                    <a:pt x="36" y="36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2700" cap="rnd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Oval 47"/>
            <p:cNvSpPr>
              <a:spLocks noChangeArrowheads="1"/>
            </p:cNvSpPr>
            <p:nvPr/>
          </p:nvSpPr>
          <p:spPr bwMode="auto">
            <a:xfrm>
              <a:off x="2222873" y="3108721"/>
              <a:ext cx="1520825" cy="15716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0" name="Oval 48"/>
            <p:cNvSpPr>
              <a:spLocks noChangeArrowheads="1"/>
            </p:cNvSpPr>
            <p:nvPr/>
          </p:nvSpPr>
          <p:spPr bwMode="auto">
            <a:xfrm>
              <a:off x="3175373" y="3108721"/>
              <a:ext cx="2265362" cy="161925"/>
            </a:xfrm>
            <a:prstGeom prst="ellipse">
              <a:avLst/>
            </a:prstGeom>
            <a:solidFill>
              <a:srgbClr val="AD6900"/>
            </a:solidFill>
            <a:ln w="12700">
              <a:solidFill>
                <a:srgbClr val="AD6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" name="Oval 49"/>
            <p:cNvSpPr>
              <a:spLocks noChangeArrowheads="1"/>
            </p:cNvSpPr>
            <p:nvPr/>
          </p:nvSpPr>
          <p:spPr bwMode="auto">
            <a:xfrm>
              <a:off x="4337423" y="3099196"/>
              <a:ext cx="2560637" cy="152400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2" name="Oval 50"/>
            <p:cNvSpPr>
              <a:spLocks noChangeArrowheads="1"/>
            </p:cNvSpPr>
            <p:nvPr/>
          </p:nvSpPr>
          <p:spPr bwMode="auto">
            <a:xfrm>
              <a:off x="5788398" y="3108721"/>
              <a:ext cx="1881187" cy="158750"/>
            </a:xfrm>
            <a:prstGeom prst="ellipse">
              <a:avLst/>
            </a:prstGeom>
            <a:solidFill>
              <a:srgbClr val="B760F9"/>
            </a:solidFill>
            <a:ln w="12700">
              <a:solidFill>
                <a:srgbClr val="B760F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7729910" y="3015059"/>
              <a:ext cx="1250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/>
              <a:r>
                <a:rPr lang="es-ES_tradnl" sz="1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Pelágicos</a:t>
              </a:r>
            </a:p>
          </p:txBody>
        </p:sp>
        <p:sp>
          <p:nvSpPr>
            <p:cNvPr id="54" name="Rectangle 35"/>
            <p:cNvSpPr>
              <a:spLocks noChangeArrowheads="1"/>
            </p:cNvSpPr>
            <p:nvPr/>
          </p:nvSpPr>
          <p:spPr bwMode="auto">
            <a:xfrm>
              <a:off x="5431358" y="4339034"/>
              <a:ext cx="2813050" cy="82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Bacalao de profundidad,</a:t>
              </a:r>
            </a:p>
            <a:p>
              <a:pPr eaLnBrk="0" hangingPunct="0"/>
              <a:r>
                <a:rPr lang="es-ES_tradnl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Langostino de profundidad</a:t>
              </a:r>
            </a:p>
            <a:p>
              <a:pPr eaLnBrk="0" hangingPunct="0"/>
              <a:r>
                <a:rPr lang="es-ES_tradnl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Centollas, Langostas.</a:t>
              </a:r>
            </a:p>
          </p:txBody>
        </p:sp>
        <p:sp>
          <p:nvSpPr>
            <p:cNvPr id="55" name="54 Cerrar llave"/>
            <p:cNvSpPr/>
            <p:nvPr/>
          </p:nvSpPr>
          <p:spPr>
            <a:xfrm rot="5400000">
              <a:off x="4883683" y="2487378"/>
              <a:ext cx="335432" cy="207883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angle 16"/>
            <p:cNvSpPr>
              <a:spLocks noChangeArrowheads="1"/>
            </p:cNvSpPr>
            <p:nvPr/>
          </p:nvSpPr>
          <p:spPr bwMode="auto">
            <a:xfrm>
              <a:off x="2025030" y="3842940"/>
              <a:ext cx="1466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sz="1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Demersales</a:t>
              </a:r>
              <a:endParaRPr lang="es-ES_tradnl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endParaRPr>
            </a:p>
          </p:txBody>
        </p:sp>
        <p:sp>
          <p:nvSpPr>
            <p:cNvPr id="57" name="56 Cerrar llave"/>
            <p:cNvSpPr/>
            <p:nvPr/>
          </p:nvSpPr>
          <p:spPr>
            <a:xfrm rot="5400000">
              <a:off x="1367260" y="2923134"/>
              <a:ext cx="274588" cy="1205358"/>
            </a:xfrm>
            <a:prstGeom prst="rightBrace">
              <a:avLst/>
            </a:prstGeom>
            <a:ln>
              <a:solidFill>
                <a:schemeClr val="tx1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57 Rectángulo"/>
            <p:cNvSpPr/>
            <p:nvPr/>
          </p:nvSpPr>
          <p:spPr>
            <a:xfrm>
              <a:off x="7729910" y="2919809"/>
              <a:ext cx="1250950" cy="554831"/>
            </a:xfrm>
            <a:prstGeom prst="rect">
              <a:avLst/>
            </a:prstGeom>
            <a:noFill/>
            <a:ln w="381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037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2048 Rectángulo"/>
          <p:cNvSpPr/>
          <p:nvPr/>
        </p:nvSpPr>
        <p:spPr>
          <a:xfrm>
            <a:off x="0" y="980728"/>
            <a:ext cx="9144000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 rot="16200000">
            <a:off x="-2834277" y="3089771"/>
            <a:ext cx="6664037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_tradnl" sz="2600" b="1" dirty="0">
                <a:latin typeface="Arial" charset="0"/>
                <a:cs typeface="Arial" charset="0"/>
              </a:rPr>
              <a:t>Pesquerías en Perú: </a:t>
            </a:r>
          </a:p>
          <a:p>
            <a:pPr algn="just" eaLnBrk="0" hangingPunct="0"/>
            <a:r>
              <a:rPr lang="es-ES_tradnl" sz="2400" b="1" dirty="0">
                <a:latin typeface="Arial" charset="0"/>
                <a:cs typeface="Arial" charset="0"/>
              </a:rPr>
              <a:t>Principales recursos marinos según grupos</a:t>
            </a:r>
          </a:p>
        </p:txBody>
      </p:sp>
      <p:sp>
        <p:nvSpPr>
          <p:cNvPr id="3" name="2 Rectángulo"/>
          <p:cNvSpPr/>
          <p:nvPr/>
        </p:nvSpPr>
        <p:spPr>
          <a:xfrm rot="16200000">
            <a:off x="881843" y="6507596"/>
            <a:ext cx="539552" cy="216024"/>
          </a:xfrm>
          <a:prstGeom prst="rect">
            <a:avLst/>
          </a:prstGeom>
          <a:solidFill>
            <a:srgbClr val="D65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 rot="16200000">
            <a:off x="-1998381" y="3029069"/>
            <a:ext cx="630000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 31"/>
          <p:cNvSpPr/>
          <p:nvPr/>
        </p:nvSpPr>
        <p:spPr>
          <a:xfrm>
            <a:off x="1340832" y="404664"/>
            <a:ext cx="7671566" cy="61069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002060"/>
              </a:solidFill>
            </a:endParaRPr>
          </a:p>
        </p:txBody>
      </p:sp>
      <p:cxnSp>
        <p:nvCxnSpPr>
          <p:cNvPr id="64" name="Conector recto 33"/>
          <p:cNvCxnSpPr/>
          <p:nvPr/>
        </p:nvCxnSpPr>
        <p:spPr>
          <a:xfrm>
            <a:off x="1340832" y="1268760"/>
            <a:ext cx="766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35"/>
          <p:cNvCxnSpPr/>
          <p:nvPr/>
        </p:nvCxnSpPr>
        <p:spPr>
          <a:xfrm>
            <a:off x="4509251" y="404664"/>
            <a:ext cx="0" cy="6120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38"/>
          <p:cNvCxnSpPr/>
          <p:nvPr/>
        </p:nvCxnSpPr>
        <p:spPr>
          <a:xfrm>
            <a:off x="6885515" y="404664"/>
            <a:ext cx="0" cy="6120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Box 46"/>
          <p:cNvSpPr txBox="1">
            <a:spLocks noChangeArrowheads="1"/>
          </p:cNvSpPr>
          <p:nvPr/>
        </p:nvSpPr>
        <p:spPr bwMode="auto">
          <a:xfrm>
            <a:off x="2397526" y="629036"/>
            <a:ext cx="1214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s-ES"/>
            </a:defPPr>
            <a:lvl1pPr>
              <a:defRPr sz="2200" b="1" i="1">
                <a:latin typeface="Calibri" pitchFamily="34" charset="0"/>
              </a:defRPr>
            </a:lvl1pPr>
            <a:lvl2pPr marL="742950" indent="-285750" eaLnBrk="0" hangingPunct="0">
              <a:defRPr>
                <a:latin typeface="Calibri" pitchFamily="34" charset="0"/>
              </a:defRPr>
            </a:lvl2pPr>
            <a:lvl3pPr marL="1143000" indent="-228600" eaLnBrk="0" hangingPunct="0">
              <a:defRPr>
                <a:latin typeface="Calibri" pitchFamily="34" charset="0"/>
              </a:defRPr>
            </a:lvl3pPr>
            <a:lvl4pPr marL="1600200" indent="-228600" eaLnBrk="0" hangingPunct="0">
              <a:defRPr>
                <a:latin typeface="Calibri" pitchFamily="34" charset="0"/>
              </a:defRPr>
            </a:lvl4pPr>
            <a:lvl5pPr marL="2057400" indent="-228600" eaLnBrk="0" hangingPunct="0">
              <a:defRPr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9pPr>
          </a:lstStyle>
          <a:p>
            <a:r>
              <a:rPr lang="es-PE" sz="2100" i="0" dirty="0">
                <a:solidFill>
                  <a:srgbClr val="002060"/>
                </a:solidFill>
              </a:rPr>
              <a:t>Pelágicos</a:t>
            </a:r>
          </a:p>
        </p:txBody>
      </p:sp>
      <p:sp>
        <p:nvSpPr>
          <p:cNvPr id="68" name="Text Box 46"/>
          <p:cNvSpPr txBox="1">
            <a:spLocks noChangeArrowheads="1"/>
          </p:cNvSpPr>
          <p:nvPr/>
        </p:nvSpPr>
        <p:spPr bwMode="auto">
          <a:xfrm>
            <a:off x="4572000" y="467453"/>
            <a:ext cx="220528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2200" b="1" i="1">
                <a:latin typeface="Calibri" pitchFamily="34" charset="0"/>
              </a:defRPr>
            </a:lvl1pPr>
            <a:lvl2pPr marL="742950" indent="-285750" eaLnBrk="0" hangingPunct="0">
              <a:defRPr>
                <a:latin typeface="Calibri" pitchFamily="34" charset="0"/>
              </a:defRPr>
            </a:lvl2pPr>
            <a:lvl3pPr marL="1143000" indent="-228600" eaLnBrk="0" hangingPunct="0">
              <a:defRPr>
                <a:latin typeface="Calibri" pitchFamily="34" charset="0"/>
              </a:defRPr>
            </a:lvl3pPr>
            <a:lvl4pPr marL="1600200" indent="-228600" eaLnBrk="0" hangingPunct="0">
              <a:defRPr>
                <a:latin typeface="Calibri" pitchFamily="34" charset="0"/>
              </a:defRPr>
            </a:lvl4pPr>
            <a:lvl5pPr marL="2057400" indent="-228600" eaLnBrk="0" hangingPunct="0">
              <a:defRPr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9pPr>
          </a:lstStyle>
          <a:p>
            <a:pPr algn="ctr"/>
            <a:r>
              <a:rPr lang="es-PE" sz="2100" i="0" dirty="0" err="1">
                <a:solidFill>
                  <a:srgbClr val="002060"/>
                </a:solidFill>
              </a:rPr>
              <a:t>Demersales</a:t>
            </a:r>
            <a:r>
              <a:rPr lang="es-PE" sz="2100" i="0" dirty="0">
                <a:solidFill>
                  <a:srgbClr val="002060"/>
                </a:solidFill>
              </a:rPr>
              <a:t> y costeros</a:t>
            </a:r>
          </a:p>
        </p:txBody>
      </p:sp>
      <p:sp>
        <p:nvSpPr>
          <p:cNvPr id="69" name="Text Box 46"/>
          <p:cNvSpPr txBox="1">
            <a:spLocks noChangeArrowheads="1"/>
          </p:cNvSpPr>
          <p:nvPr/>
        </p:nvSpPr>
        <p:spPr bwMode="auto">
          <a:xfrm>
            <a:off x="7046889" y="629491"/>
            <a:ext cx="17433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s-ES"/>
            </a:defPPr>
            <a:lvl1pPr>
              <a:defRPr sz="2200" b="1" i="1">
                <a:latin typeface="Calibri" pitchFamily="34" charset="0"/>
              </a:defRPr>
            </a:lvl1pPr>
            <a:lvl2pPr marL="742950" indent="-285750" eaLnBrk="0" hangingPunct="0">
              <a:defRPr>
                <a:latin typeface="Calibri" pitchFamily="34" charset="0"/>
              </a:defRPr>
            </a:lvl2pPr>
            <a:lvl3pPr marL="1143000" indent="-228600" eaLnBrk="0" hangingPunct="0">
              <a:defRPr>
                <a:latin typeface="Calibri" pitchFamily="34" charset="0"/>
              </a:defRPr>
            </a:lvl3pPr>
            <a:lvl4pPr marL="1600200" indent="-228600" eaLnBrk="0" hangingPunct="0">
              <a:defRPr>
                <a:latin typeface="Calibri" pitchFamily="34" charset="0"/>
              </a:defRPr>
            </a:lvl4pPr>
            <a:lvl5pPr marL="2057400" indent="-228600" eaLnBrk="0" hangingPunct="0">
              <a:defRPr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</a:defRPr>
            </a:lvl9pPr>
          </a:lstStyle>
          <a:p>
            <a:r>
              <a:rPr lang="es-PE" sz="2100" i="0" dirty="0">
                <a:solidFill>
                  <a:srgbClr val="002060"/>
                </a:solidFill>
              </a:rPr>
              <a:t>Invertebrados</a:t>
            </a:r>
          </a:p>
        </p:txBody>
      </p:sp>
      <p:sp>
        <p:nvSpPr>
          <p:cNvPr id="70" name="CuadroTexto 36"/>
          <p:cNvSpPr txBox="1"/>
          <p:nvPr/>
        </p:nvSpPr>
        <p:spPr>
          <a:xfrm>
            <a:off x="1403648" y="1366228"/>
            <a:ext cx="10265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“anchoveta”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71" name="CuadroTexto 43"/>
          <p:cNvSpPr txBox="1"/>
          <p:nvPr/>
        </p:nvSpPr>
        <p:spPr>
          <a:xfrm>
            <a:off x="1403648" y="1793920"/>
            <a:ext cx="8268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</a:t>
            </a:r>
            <a:r>
              <a:rPr lang="es-MX" sz="1300" dirty="0" err="1">
                <a:solidFill>
                  <a:srgbClr val="002060"/>
                </a:solidFill>
              </a:rPr>
              <a:t>samasa</a:t>
            </a:r>
            <a:r>
              <a:rPr lang="es-MX" sz="1300" dirty="0">
                <a:solidFill>
                  <a:srgbClr val="002060"/>
                </a:solidFill>
              </a:rPr>
              <a:t>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72" name="CuadroTexto 44"/>
          <p:cNvSpPr txBox="1"/>
          <p:nvPr/>
        </p:nvSpPr>
        <p:spPr>
          <a:xfrm>
            <a:off x="1403648" y="2225968"/>
            <a:ext cx="8181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“sardina”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73" name="CuadroTexto 45"/>
          <p:cNvSpPr txBox="1"/>
          <p:nvPr/>
        </p:nvSpPr>
        <p:spPr>
          <a:xfrm>
            <a:off x="1403648" y="2806388"/>
            <a:ext cx="6313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“jurel”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74" name="CuadroTexto 46"/>
          <p:cNvSpPr txBox="1"/>
          <p:nvPr/>
        </p:nvSpPr>
        <p:spPr>
          <a:xfrm>
            <a:off x="1403648" y="3454460"/>
            <a:ext cx="7926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“caballa”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75" name="CuadroTexto 47"/>
          <p:cNvSpPr txBox="1"/>
          <p:nvPr/>
        </p:nvSpPr>
        <p:spPr>
          <a:xfrm>
            <a:off x="1403648" y="4102532"/>
            <a:ext cx="77136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“bonito”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76" name="CuadroTexto 48"/>
          <p:cNvSpPr txBox="1"/>
          <p:nvPr/>
        </p:nvSpPr>
        <p:spPr>
          <a:xfrm>
            <a:off x="1403648" y="4962272"/>
            <a:ext cx="9065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“barrilete”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77" name="CuadroTexto 49"/>
          <p:cNvSpPr txBox="1"/>
          <p:nvPr/>
        </p:nvSpPr>
        <p:spPr>
          <a:xfrm>
            <a:off x="1403648" y="5902732"/>
            <a:ext cx="7507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“perico”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78" name="CuadroTexto 50"/>
          <p:cNvSpPr txBox="1"/>
          <p:nvPr/>
        </p:nvSpPr>
        <p:spPr>
          <a:xfrm>
            <a:off x="4644008" y="1289864"/>
            <a:ext cx="8695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“merluza”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79" name="CuadroTexto 51"/>
          <p:cNvSpPr txBox="1"/>
          <p:nvPr/>
        </p:nvSpPr>
        <p:spPr>
          <a:xfrm>
            <a:off x="4644008" y="2014300"/>
            <a:ext cx="9224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</a:t>
            </a:r>
            <a:r>
              <a:rPr lang="es-MX" sz="1300" dirty="0" err="1">
                <a:solidFill>
                  <a:srgbClr val="002060"/>
                </a:solidFill>
              </a:rPr>
              <a:t>cachema</a:t>
            </a:r>
            <a:r>
              <a:rPr lang="es-MX" sz="1300" dirty="0">
                <a:solidFill>
                  <a:srgbClr val="002060"/>
                </a:solidFill>
              </a:rPr>
              <a:t>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0" name="CuadroTexto 52"/>
          <p:cNvSpPr txBox="1"/>
          <p:nvPr/>
        </p:nvSpPr>
        <p:spPr>
          <a:xfrm>
            <a:off x="6948264" y="1343561"/>
            <a:ext cx="10556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“concha de abanico”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1" name="CuadroTexto 53"/>
          <p:cNvSpPr txBox="1"/>
          <p:nvPr/>
        </p:nvSpPr>
        <p:spPr>
          <a:xfrm>
            <a:off x="6948264" y="2482176"/>
            <a:ext cx="9010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“cangrejo”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2" name="CuadroTexto 54"/>
          <p:cNvSpPr txBox="1"/>
          <p:nvPr/>
        </p:nvSpPr>
        <p:spPr>
          <a:xfrm>
            <a:off x="6948264" y="3503812"/>
            <a:ext cx="7168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“pulpo”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3" name="CuadroTexto 55"/>
          <p:cNvSpPr txBox="1"/>
          <p:nvPr/>
        </p:nvSpPr>
        <p:spPr>
          <a:xfrm>
            <a:off x="6948264" y="5220178"/>
            <a:ext cx="6362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“pota”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4" name="CuadroTexto 56"/>
          <p:cNvSpPr txBox="1"/>
          <p:nvPr/>
        </p:nvSpPr>
        <p:spPr>
          <a:xfrm>
            <a:off x="4644008" y="2586008"/>
            <a:ext cx="9177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“machete”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5" name="CuadroTexto 57"/>
          <p:cNvSpPr txBox="1"/>
          <p:nvPr/>
        </p:nvSpPr>
        <p:spPr>
          <a:xfrm>
            <a:off x="4644008" y="3022412"/>
            <a:ext cx="8965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“pejerrey”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6" name="CuadroTexto 58"/>
          <p:cNvSpPr txBox="1"/>
          <p:nvPr/>
        </p:nvSpPr>
        <p:spPr>
          <a:xfrm>
            <a:off x="4644008" y="3522112"/>
            <a:ext cx="8086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“cabrilla”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7" name="CuadroTexto 59"/>
          <p:cNvSpPr txBox="1"/>
          <p:nvPr/>
        </p:nvSpPr>
        <p:spPr>
          <a:xfrm>
            <a:off x="4644008" y="4098176"/>
            <a:ext cx="8251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“cabinza”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8" name="CuadroTexto 60"/>
          <p:cNvSpPr txBox="1"/>
          <p:nvPr/>
        </p:nvSpPr>
        <p:spPr>
          <a:xfrm>
            <a:off x="4644008" y="4746248"/>
            <a:ext cx="6783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</a:t>
            </a:r>
            <a:r>
              <a:rPr lang="es-MX" sz="1300" dirty="0" err="1">
                <a:solidFill>
                  <a:srgbClr val="002060"/>
                </a:solidFill>
              </a:rPr>
              <a:t>lorna</a:t>
            </a:r>
            <a:r>
              <a:rPr lang="es-MX" sz="1300" dirty="0">
                <a:solidFill>
                  <a:srgbClr val="002060"/>
                </a:solidFill>
              </a:rPr>
              <a:t>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89" name="CuadroTexto 61"/>
          <p:cNvSpPr txBox="1"/>
          <p:nvPr/>
        </p:nvSpPr>
        <p:spPr>
          <a:xfrm>
            <a:off x="4644008" y="5394320"/>
            <a:ext cx="5485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“lisa”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90" name="CuadroTexto 62"/>
          <p:cNvSpPr txBox="1"/>
          <p:nvPr/>
        </p:nvSpPr>
        <p:spPr>
          <a:xfrm>
            <a:off x="4644008" y="5970384"/>
            <a:ext cx="8984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“cojinoba”</a:t>
            </a:r>
            <a:endParaRPr lang="es-PE" sz="1300" dirty="0">
              <a:solidFill>
                <a:srgbClr val="002060"/>
              </a:solidFill>
            </a:endParaRPr>
          </a:p>
        </p:txBody>
      </p:sp>
      <p:pic>
        <p:nvPicPr>
          <p:cNvPr id="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652" y="1268413"/>
            <a:ext cx="129381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79" y="1268413"/>
            <a:ext cx="129381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02" y="2025650"/>
            <a:ext cx="2112962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029" y="2025650"/>
            <a:ext cx="2112962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02" y="3163888"/>
            <a:ext cx="21129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029" y="3163888"/>
            <a:ext cx="21129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7" y="2579688"/>
            <a:ext cx="2027237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754" y="2579688"/>
            <a:ext cx="2027237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114" y="1752600"/>
            <a:ext cx="14033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41" y="1752600"/>
            <a:ext cx="14033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114" y="4560888"/>
            <a:ext cx="2292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41" y="4560888"/>
            <a:ext cx="2292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989" y="5535613"/>
            <a:ext cx="22764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16" y="5535613"/>
            <a:ext cx="22764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027" y="1354138"/>
            <a:ext cx="1879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2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83" y="1354138"/>
            <a:ext cx="1980000" cy="51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2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64" y="1985963"/>
            <a:ext cx="11223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2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20" y="1985963"/>
            <a:ext cx="11223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2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27" y="5910263"/>
            <a:ext cx="8890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2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883" y="5910263"/>
            <a:ext cx="8890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2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64" y="4060825"/>
            <a:ext cx="98266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20" y="4060825"/>
            <a:ext cx="98266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2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14" y="4606925"/>
            <a:ext cx="1154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2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70" y="4606925"/>
            <a:ext cx="1154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2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2" y="5278438"/>
            <a:ext cx="117792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30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58" y="5278438"/>
            <a:ext cx="117792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3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39" y="3078163"/>
            <a:ext cx="11064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3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95" y="3078163"/>
            <a:ext cx="11064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33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39" y="3500438"/>
            <a:ext cx="11064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95" y="3500438"/>
            <a:ext cx="11064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3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2" y="2486025"/>
            <a:ext cx="11779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3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58" y="2486025"/>
            <a:ext cx="11779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37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52" y="3773488"/>
            <a:ext cx="23860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3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79" y="3773488"/>
            <a:ext cx="23860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40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73" y="3351213"/>
            <a:ext cx="1092343" cy="71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42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344" y="1404571"/>
            <a:ext cx="432000" cy="39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44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344" y="2362362"/>
            <a:ext cx="756000" cy="39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46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290" y="4519368"/>
            <a:ext cx="1492108" cy="201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131 Imagen"/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8" b="16027"/>
          <a:stretch/>
        </p:blipFill>
        <p:spPr>
          <a:xfrm>
            <a:off x="7828813" y="4125978"/>
            <a:ext cx="875063" cy="419288"/>
          </a:xfrm>
          <a:prstGeom prst="rect">
            <a:avLst/>
          </a:prstGeom>
        </p:spPr>
      </p:pic>
      <p:pic>
        <p:nvPicPr>
          <p:cNvPr id="133" name="132 Imagen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44" y="1869993"/>
            <a:ext cx="288000" cy="391245"/>
          </a:xfrm>
          <a:prstGeom prst="rect">
            <a:avLst/>
          </a:prstGeom>
        </p:spPr>
      </p:pic>
      <p:pic>
        <p:nvPicPr>
          <p:cNvPr id="134" name="133 Imagen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17" y="2946564"/>
            <a:ext cx="952255" cy="317418"/>
          </a:xfrm>
          <a:prstGeom prst="rect">
            <a:avLst/>
          </a:prstGeom>
        </p:spPr>
      </p:pic>
      <p:sp>
        <p:nvSpPr>
          <p:cNvPr id="135" name="CuadroTexto 52"/>
          <p:cNvSpPr txBox="1"/>
          <p:nvPr/>
        </p:nvSpPr>
        <p:spPr>
          <a:xfrm>
            <a:off x="6948264" y="1964881"/>
            <a:ext cx="1055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“choro”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136" name="CuadroTexto 53"/>
          <p:cNvSpPr txBox="1"/>
          <p:nvPr/>
        </p:nvSpPr>
        <p:spPr>
          <a:xfrm>
            <a:off x="6948264" y="2915928"/>
            <a:ext cx="10617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«langostino»</a:t>
            </a:r>
            <a:endParaRPr lang="es-PE" sz="1300" dirty="0">
              <a:solidFill>
                <a:srgbClr val="002060"/>
              </a:solidFill>
            </a:endParaRPr>
          </a:p>
        </p:txBody>
      </p:sp>
      <p:sp>
        <p:nvSpPr>
          <p:cNvPr id="137" name="CuadroTexto 54"/>
          <p:cNvSpPr txBox="1"/>
          <p:nvPr/>
        </p:nvSpPr>
        <p:spPr>
          <a:xfrm>
            <a:off x="6948264" y="4183747"/>
            <a:ext cx="8642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dirty="0">
                <a:solidFill>
                  <a:srgbClr val="002060"/>
                </a:solidFill>
              </a:rPr>
              <a:t>“calamar”</a:t>
            </a:r>
            <a:endParaRPr lang="es-PE" sz="13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1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-1" y="404664"/>
            <a:ext cx="824440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_tradnl" sz="2600" b="1" dirty="0">
                <a:latin typeface="Arial" charset="0"/>
                <a:cs typeface="Arial" charset="0"/>
              </a:rPr>
              <a:t>Pesquerías en Perú: Desembarque según grupos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35496" y="5406794"/>
            <a:ext cx="18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Peces </a:t>
            </a:r>
            <a:r>
              <a:rPr lang="es-PE" dirty="0" err="1"/>
              <a:t>demersales</a:t>
            </a:r>
            <a:r>
              <a:rPr lang="es-PE" dirty="0"/>
              <a:t>:</a:t>
            </a:r>
            <a:endParaRPr lang="es-ES" dirty="0"/>
          </a:p>
        </p:txBody>
      </p:sp>
      <p:sp>
        <p:nvSpPr>
          <p:cNvPr id="27" name="26 CuadroTexto"/>
          <p:cNvSpPr txBox="1"/>
          <p:nvPr/>
        </p:nvSpPr>
        <p:spPr>
          <a:xfrm>
            <a:off x="44713" y="6146798"/>
            <a:ext cx="150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Invertebrados:</a:t>
            </a: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 rot="16200000">
            <a:off x="8208290" y="3472585"/>
            <a:ext cx="1667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Fuente: FAO 1950 - 2015</a:t>
            </a:r>
            <a:endParaRPr lang="es-ES" sz="1100" dirty="0"/>
          </a:p>
        </p:txBody>
      </p:sp>
      <p:grpSp>
        <p:nvGrpSpPr>
          <p:cNvPr id="17" name="16 Grupo"/>
          <p:cNvGrpSpPr/>
          <p:nvPr/>
        </p:nvGrpSpPr>
        <p:grpSpPr>
          <a:xfrm>
            <a:off x="44713" y="4653136"/>
            <a:ext cx="8965653" cy="520541"/>
            <a:chOff x="44713" y="4881673"/>
            <a:chExt cx="8965653" cy="520541"/>
          </a:xfrm>
        </p:grpSpPr>
        <p:sp>
          <p:nvSpPr>
            <p:cNvPr id="3" name="2 CuadroTexto"/>
            <p:cNvSpPr txBox="1"/>
            <p:nvPr/>
          </p:nvSpPr>
          <p:spPr>
            <a:xfrm>
              <a:off x="44713" y="4957277"/>
              <a:ext cx="1676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dirty="0"/>
                <a:t>Peces pelágicos:</a:t>
              </a:r>
              <a:endParaRPr lang="es-ES" dirty="0"/>
            </a:p>
          </p:txBody>
        </p:sp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451" y="4976575"/>
              <a:ext cx="1008112" cy="330737"/>
            </a:xfrm>
            <a:prstGeom prst="rect">
              <a:avLst/>
            </a:prstGeom>
          </p:spPr>
        </p:pic>
        <p:pic>
          <p:nvPicPr>
            <p:cNvPr id="10" name="9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768" y="4913154"/>
              <a:ext cx="1266373" cy="457578"/>
            </a:xfrm>
            <a:prstGeom prst="rect">
              <a:avLst/>
            </a:prstGeom>
          </p:spPr>
        </p:pic>
        <p:pic>
          <p:nvPicPr>
            <p:cNvPr id="13" name="12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412" y="4888970"/>
              <a:ext cx="1542162" cy="505946"/>
            </a:xfrm>
            <a:prstGeom prst="rect">
              <a:avLst/>
            </a:prstGeom>
          </p:spPr>
        </p:pic>
        <p:pic>
          <p:nvPicPr>
            <p:cNvPr id="15" name="14 Imagen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757" y="4881673"/>
              <a:ext cx="1577461" cy="520541"/>
            </a:xfrm>
            <a:prstGeom prst="rect">
              <a:avLst/>
            </a:prstGeom>
          </p:spPr>
        </p:pic>
        <p:pic>
          <p:nvPicPr>
            <p:cNvPr id="16" name="15 Imagen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336" y="4912380"/>
              <a:ext cx="1414030" cy="459126"/>
            </a:xfrm>
            <a:prstGeom prst="rect">
              <a:avLst/>
            </a:prstGeom>
          </p:spPr>
        </p:pic>
      </p:grpSp>
      <p:pic>
        <p:nvPicPr>
          <p:cNvPr id="20" name="19 Imagen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63737" y="5334285"/>
            <a:ext cx="1263650" cy="514350"/>
          </a:xfrm>
          <a:prstGeom prst="rect">
            <a:avLst/>
          </a:prstGeom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17" y="5301208"/>
            <a:ext cx="1537644" cy="580504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51" y="5403833"/>
            <a:ext cx="1537627" cy="375254"/>
          </a:xfrm>
          <a:prstGeom prst="rect">
            <a:avLst/>
          </a:prstGeom>
        </p:spPr>
      </p:pic>
      <p:pic>
        <p:nvPicPr>
          <p:cNvPr id="1030" name="Picture 6" descr="Resultado de imagen para corvina peru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46" y="5309700"/>
            <a:ext cx="1242832" cy="5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30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37" y="5304655"/>
            <a:ext cx="1073422" cy="573610"/>
          </a:xfrm>
          <a:prstGeom prst="rect">
            <a:avLst/>
          </a:prstGeom>
        </p:spPr>
      </p:pic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8" b="16027"/>
          <a:stretch/>
        </p:blipFill>
        <p:spPr>
          <a:xfrm flipV="1">
            <a:off x="7611984" y="6021288"/>
            <a:ext cx="1337641" cy="640933"/>
          </a:xfrm>
          <a:prstGeom prst="rect">
            <a:avLst/>
          </a:prstGeom>
        </p:spPr>
      </p:pic>
      <p:pic>
        <p:nvPicPr>
          <p:cNvPr id="34" name="33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5998922"/>
            <a:ext cx="489576" cy="665084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57" y="6040187"/>
            <a:ext cx="637168" cy="582554"/>
          </a:xfrm>
          <a:prstGeom prst="rect">
            <a:avLst/>
          </a:prstGeom>
        </p:spPr>
      </p:pic>
      <p:pic>
        <p:nvPicPr>
          <p:cNvPr id="36" name="35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172755"/>
            <a:ext cx="952255" cy="317418"/>
          </a:xfrm>
          <a:prstGeom prst="rect">
            <a:avLst/>
          </a:prstGeom>
        </p:spPr>
      </p:pic>
      <p:pic>
        <p:nvPicPr>
          <p:cNvPr id="38" name="37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25392" y="5315110"/>
            <a:ext cx="764368" cy="2032708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5436096" y="1886635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000" dirty="0"/>
              <a:t>5x10</a:t>
            </a:r>
            <a:r>
              <a:rPr lang="es-PE" sz="1000" baseline="30000" dirty="0"/>
              <a:t>6</a:t>
            </a:r>
            <a:endParaRPr lang="es-ES" sz="1000" baseline="300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6657418" y="1886635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000" dirty="0"/>
              <a:t>1x10</a:t>
            </a:r>
            <a:r>
              <a:rPr lang="es-PE" sz="1000" baseline="30000" dirty="0"/>
              <a:t>5</a:t>
            </a:r>
            <a:endParaRPr lang="es-ES" sz="1000" baseline="300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8025570" y="1886635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000" dirty="0"/>
              <a:t>1x10</a:t>
            </a:r>
            <a:r>
              <a:rPr lang="es-PE" sz="1000" baseline="30000" dirty="0"/>
              <a:t>5</a:t>
            </a:r>
            <a:endParaRPr lang="es-ES" sz="1000" baseline="300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1907704" y="5072671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«anchoveta»</a:t>
            </a:r>
            <a:endParaRPr lang="es-ES" sz="11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3339860" y="5072671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«sardina»</a:t>
            </a:r>
            <a:endParaRPr lang="es-ES" sz="11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5052276" y="5072671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«Jurel»</a:t>
            </a:r>
            <a:endParaRPr lang="es-ES" sz="1100" dirty="0"/>
          </a:p>
        </p:txBody>
      </p:sp>
      <p:sp>
        <p:nvSpPr>
          <p:cNvPr id="37" name="36 CuadroTexto"/>
          <p:cNvSpPr txBox="1"/>
          <p:nvPr/>
        </p:nvSpPr>
        <p:spPr>
          <a:xfrm>
            <a:off x="6564444" y="5072671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«caballa»</a:t>
            </a:r>
            <a:endParaRPr lang="es-ES" sz="11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7876364" y="5072671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«bonito»</a:t>
            </a:r>
            <a:endParaRPr lang="es-ES" sz="1100" dirty="0"/>
          </a:p>
        </p:txBody>
      </p:sp>
      <p:sp>
        <p:nvSpPr>
          <p:cNvPr id="40" name="39 CuadroTexto"/>
          <p:cNvSpPr txBox="1"/>
          <p:nvPr/>
        </p:nvSpPr>
        <p:spPr>
          <a:xfrm>
            <a:off x="2197223" y="5704623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«merluza»</a:t>
            </a:r>
            <a:endParaRPr lang="es-ES" sz="11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3913099" y="5704623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«lisa»</a:t>
            </a:r>
            <a:endParaRPr lang="es-ES" sz="11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5221940" y="570462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«corvina»</a:t>
            </a:r>
            <a:endParaRPr lang="es-ES" sz="1100" dirty="0"/>
          </a:p>
        </p:txBody>
      </p:sp>
      <p:sp>
        <p:nvSpPr>
          <p:cNvPr id="43" name="42 CuadroTexto"/>
          <p:cNvSpPr txBox="1"/>
          <p:nvPr/>
        </p:nvSpPr>
        <p:spPr>
          <a:xfrm>
            <a:off x="6564063" y="5704623"/>
            <a:ext cx="8162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«cojinoba»</a:t>
            </a:r>
            <a:endParaRPr lang="es-ES" sz="1100" dirty="0"/>
          </a:p>
        </p:txBody>
      </p:sp>
      <p:sp>
        <p:nvSpPr>
          <p:cNvPr id="44" name="43 CuadroTexto"/>
          <p:cNvSpPr txBox="1"/>
          <p:nvPr/>
        </p:nvSpPr>
        <p:spPr>
          <a:xfrm>
            <a:off x="8046028" y="5704623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«tollo»</a:t>
            </a:r>
            <a:endParaRPr lang="es-ES" sz="1100" dirty="0"/>
          </a:p>
        </p:txBody>
      </p:sp>
      <p:sp>
        <p:nvSpPr>
          <p:cNvPr id="45" name="44 CuadroTexto"/>
          <p:cNvSpPr txBox="1"/>
          <p:nvPr/>
        </p:nvSpPr>
        <p:spPr>
          <a:xfrm>
            <a:off x="2195736" y="6623774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«pota o calamar gigante»</a:t>
            </a:r>
            <a:endParaRPr lang="es-ES" sz="1100" dirty="0"/>
          </a:p>
        </p:txBody>
      </p:sp>
      <p:sp>
        <p:nvSpPr>
          <p:cNvPr id="46" name="45 CuadroTexto"/>
          <p:cNvSpPr txBox="1"/>
          <p:nvPr/>
        </p:nvSpPr>
        <p:spPr>
          <a:xfrm>
            <a:off x="3900352" y="6623774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«concha de abanico»</a:t>
            </a:r>
            <a:endParaRPr lang="es-ES" sz="1100" dirty="0"/>
          </a:p>
        </p:txBody>
      </p:sp>
      <p:sp>
        <p:nvSpPr>
          <p:cNvPr id="47" name="46 CuadroTexto"/>
          <p:cNvSpPr txBox="1"/>
          <p:nvPr/>
        </p:nvSpPr>
        <p:spPr>
          <a:xfrm>
            <a:off x="5425013" y="6623774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«choro»</a:t>
            </a:r>
            <a:endParaRPr lang="es-ES" sz="1100" dirty="0"/>
          </a:p>
        </p:txBody>
      </p:sp>
      <p:sp>
        <p:nvSpPr>
          <p:cNvPr id="48" name="47 CuadroTexto"/>
          <p:cNvSpPr txBox="1"/>
          <p:nvPr/>
        </p:nvSpPr>
        <p:spPr>
          <a:xfrm>
            <a:off x="8013521" y="6623774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«calamar»</a:t>
            </a:r>
            <a:endParaRPr lang="es-ES" sz="1100" dirty="0"/>
          </a:p>
        </p:txBody>
      </p:sp>
      <p:sp>
        <p:nvSpPr>
          <p:cNvPr id="49" name="48 CuadroTexto"/>
          <p:cNvSpPr txBox="1"/>
          <p:nvPr/>
        </p:nvSpPr>
        <p:spPr>
          <a:xfrm>
            <a:off x="6443402" y="6623774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«langostino»</a:t>
            </a:r>
            <a:endParaRPr lang="es-ES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52058" cy="2893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0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824440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_tradnl" sz="2600" b="1" dirty="0">
                <a:latin typeface="Arial" charset="0"/>
                <a:cs typeface="Arial" charset="0"/>
              </a:rPr>
              <a:t>Pesquería pelágica</a:t>
            </a:r>
          </a:p>
        </p:txBody>
      </p:sp>
      <p:sp>
        <p:nvSpPr>
          <p:cNvPr id="10" name="9 CuadroTexto"/>
          <p:cNvSpPr txBox="1"/>
          <p:nvPr/>
        </p:nvSpPr>
        <p:spPr>
          <a:xfrm rot="16200000">
            <a:off x="7986498" y="3061542"/>
            <a:ext cx="1955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Fuente: IMARPE 1950 – 2017*</a:t>
            </a:r>
            <a:endParaRPr lang="es-ES" sz="1100" dirty="0"/>
          </a:p>
        </p:txBody>
      </p:sp>
      <p:graphicFrame>
        <p:nvGraphicFramePr>
          <p:cNvPr id="15" name="1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196561"/>
              </p:ext>
            </p:extLst>
          </p:nvPr>
        </p:nvGraphicFramePr>
        <p:xfrm>
          <a:off x="845399" y="4425344"/>
          <a:ext cx="7959265" cy="2404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848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TAXONOMÍA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RE/FI/CLA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Animalia / </a:t>
                      </a:r>
                      <a:r>
                        <a:rPr lang="es-ES" sz="1200" dirty="0" err="1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Chordata</a:t>
                      </a:r>
                      <a:r>
                        <a:rPr lang="es-ES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 / </a:t>
                      </a:r>
                      <a:r>
                        <a:rPr lang="es-ES" sz="1200" dirty="0" err="1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Actinopterygii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ORDEN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200" dirty="0" err="1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Clupeiformes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Perciformes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FAMILIA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20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Engraulidae</a:t>
                      </a:r>
                      <a:endParaRPr lang="es-ES" sz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err="1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Clupeidae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712" marR="9712" marT="9712" marB="971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20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Carangidae</a:t>
                      </a:r>
                      <a:endParaRPr lang="es-ES" sz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20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Scombridae</a:t>
                      </a:r>
                      <a:endParaRPr lang="es-ES" sz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GENERO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200" i="1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Engraulis</a:t>
                      </a:r>
                      <a:endParaRPr lang="es-ES" sz="1200" i="1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i="1" dirty="0" err="1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Sardinops</a:t>
                      </a:r>
                      <a:endParaRPr lang="es-ES" sz="1200" i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712" marR="9712" marT="9712" marB="971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200" i="1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Trachurus</a:t>
                      </a:r>
                      <a:endParaRPr lang="es-ES" sz="1200" i="1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200" i="1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Scomber</a:t>
                      </a:r>
                      <a:endParaRPr lang="es-ES" sz="1200" i="1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462">
                <a:tc>
                  <a:txBody>
                    <a:bodyPr/>
                    <a:lstStyle/>
                    <a:p>
                      <a:r>
                        <a:rPr lang="es-PE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ESPECIE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200" b="1" i="1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E. </a:t>
                      </a:r>
                      <a:r>
                        <a:rPr lang="es-ES" sz="1200" b="1" i="1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ringens</a:t>
                      </a: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/>
                      </a:r>
                      <a:b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</a:br>
                      <a:r>
                        <a:rPr lang="es-ES" sz="1200" cap="small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Jenyns</a:t>
                      </a:r>
                      <a:r>
                        <a:rPr lang="es-ES" sz="1200" cap="small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, 1842</a:t>
                      </a:r>
                      <a:endParaRPr lang="es-ES" sz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S. </a:t>
                      </a:r>
                      <a:r>
                        <a:rPr lang="es-ES" sz="1200" b="1" i="1" dirty="0" err="1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Sagax</a:t>
                      </a:r>
                      <a:endParaRPr lang="es-ES" sz="1200" b="1" i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  <a:p>
                      <a:pPr algn="ctr"/>
                      <a:r>
                        <a:rPr lang="es-ES" sz="1200" cap="small" baseline="0" dirty="0" err="1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Hubbs</a:t>
                      </a:r>
                      <a:r>
                        <a:rPr lang="es-ES" sz="12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, 1929</a:t>
                      </a:r>
                    </a:p>
                  </a:txBody>
                  <a:tcPr marL="9712" marR="9712" marT="9712" marB="971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200" b="1" i="1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T. </a:t>
                      </a:r>
                      <a:r>
                        <a:rPr lang="es-ES" sz="1200" b="1" i="1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murphyi</a:t>
                      </a: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/>
                      </a:r>
                      <a:b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</a:br>
                      <a:r>
                        <a:rPr lang="es-ES" sz="1200" cap="small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Nichols</a:t>
                      </a:r>
                      <a:r>
                        <a:rPr lang="es-ES" sz="1200" cap="small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, 1920</a:t>
                      </a:r>
                      <a:endParaRPr lang="es-ES" sz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200" b="1" i="1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S. </a:t>
                      </a:r>
                      <a:r>
                        <a:rPr lang="es-ES" sz="1200" b="1" i="1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japonicus</a:t>
                      </a: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/>
                      </a:r>
                      <a:b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</a:br>
                      <a:r>
                        <a:rPr lang="es-ES" sz="1200" cap="small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Linnaeus</a:t>
                      </a:r>
                      <a:r>
                        <a:rPr lang="es-ES" sz="1200" cap="small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, 1758</a:t>
                      </a:r>
                      <a:endParaRPr lang="es-ES" sz="12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10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626984"/>
            <a:ext cx="1008112" cy="330737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563563"/>
            <a:ext cx="1266373" cy="457578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67" y="4539379"/>
            <a:ext cx="1542162" cy="505946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23" y="4532082"/>
            <a:ext cx="1577461" cy="520541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388449"/>
            <a:ext cx="9014718" cy="333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85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>
            <a:noAutofit/>
          </a:bodyPr>
          <a:lstStyle/>
          <a:p>
            <a:r>
              <a:rPr lang="es-ES" sz="2800" b="1" dirty="0"/>
              <a:t>La anchoveta: comportamiento, biología y pesquería</a:t>
            </a:r>
          </a:p>
        </p:txBody>
      </p:sp>
    </p:spTree>
    <p:extLst>
      <p:ext uri="{BB962C8B-B14F-4D97-AF65-F5344CB8AC3E}">
        <p14:creationId xmlns:p14="http://schemas.microsoft.com/office/powerpoint/2010/main" val="200485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La anchoveta: distribución en la Corriente de Humboldt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28800"/>
            <a:ext cx="3241594" cy="481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45 Grupo"/>
          <p:cNvGrpSpPr/>
          <p:nvPr/>
        </p:nvGrpSpPr>
        <p:grpSpPr>
          <a:xfrm>
            <a:off x="323528" y="1708500"/>
            <a:ext cx="4340163" cy="1144436"/>
            <a:chOff x="193183" y="1197735"/>
            <a:chExt cx="4340163" cy="1144436"/>
          </a:xfrm>
        </p:grpSpPr>
        <p:sp>
          <p:nvSpPr>
            <p:cNvPr id="47" name="CuadroTexto 6"/>
            <p:cNvSpPr txBox="1"/>
            <p:nvPr/>
          </p:nvSpPr>
          <p:spPr>
            <a:xfrm>
              <a:off x="193183" y="1197735"/>
              <a:ext cx="2873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/>
                <a:t>1. Stock Norte – Centro (NC)</a:t>
              </a:r>
              <a:endParaRPr lang="es-PE" b="1" dirty="0"/>
            </a:p>
          </p:txBody>
        </p:sp>
        <p:sp>
          <p:nvSpPr>
            <p:cNvPr id="48" name="CuadroTexto 20"/>
            <p:cNvSpPr txBox="1"/>
            <p:nvPr/>
          </p:nvSpPr>
          <p:spPr>
            <a:xfrm>
              <a:off x="500898" y="1511174"/>
              <a:ext cx="40324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MX" sz="1600" dirty="0"/>
                <a:t>Área: 4S° - 15°S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MX" sz="1600" dirty="0"/>
                <a:t>El stock más importante según las capturas  </a:t>
              </a:r>
              <a:endParaRPr lang="es-PE" sz="1600" dirty="0"/>
            </a:p>
          </p:txBody>
        </p:sp>
      </p:grpSp>
      <p:grpSp>
        <p:nvGrpSpPr>
          <p:cNvPr id="49" name="48 Grupo"/>
          <p:cNvGrpSpPr/>
          <p:nvPr/>
        </p:nvGrpSpPr>
        <p:grpSpPr>
          <a:xfrm>
            <a:off x="258434" y="3140968"/>
            <a:ext cx="4961638" cy="1475791"/>
            <a:chOff x="193183" y="2994145"/>
            <a:chExt cx="4961638" cy="1475791"/>
          </a:xfrm>
        </p:grpSpPr>
        <p:sp>
          <p:nvSpPr>
            <p:cNvPr id="50" name="CuadroTexto 37"/>
            <p:cNvSpPr txBox="1"/>
            <p:nvPr/>
          </p:nvSpPr>
          <p:spPr>
            <a:xfrm>
              <a:off x="193183" y="2994145"/>
              <a:ext cx="36381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/>
                <a:t>2. Stock Sur Perú Norte Chile (SPNC)</a:t>
              </a:r>
              <a:endParaRPr lang="es-PE" b="1" dirty="0"/>
            </a:p>
            <a:p>
              <a:endParaRPr lang="es-PE" b="1" dirty="0"/>
            </a:p>
          </p:txBody>
        </p:sp>
        <p:sp>
          <p:nvSpPr>
            <p:cNvPr id="51" name="CuadroTexto 23"/>
            <p:cNvSpPr txBox="1"/>
            <p:nvPr/>
          </p:nvSpPr>
          <p:spPr>
            <a:xfrm>
              <a:off x="484718" y="3269607"/>
              <a:ext cx="46701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MX" sz="1600" dirty="0"/>
                <a:t>Área: 16°S - 24°S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MX" sz="1600" dirty="0"/>
                <a:t>El stock compartido es el segundo en importancia según capturas  </a:t>
              </a:r>
              <a:endParaRPr lang="es-PE" sz="1600" dirty="0"/>
            </a:p>
          </p:txBody>
        </p:sp>
      </p:grpSp>
      <p:grpSp>
        <p:nvGrpSpPr>
          <p:cNvPr id="52" name="51 Grupo"/>
          <p:cNvGrpSpPr/>
          <p:nvPr/>
        </p:nvGrpSpPr>
        <p:grpSpPr>
          <a:xfrm>
            <a:off x="265690" y="4941168"/>
            <a:ext cx="4810366" cy="1523390"/>
            <a:chOff x="200439" y="4728601"/>
            <a:chExt cx="4810366" cy="1523390"/>
          </a:xfrm>
        </p:grpSpPr>
        <p:sp>
          <p:nvSpPr>
            <p:cNvPr id="53" name="CuadroTexto 13"/>
            <p:cNvSpPr txBox="1"/>
            <p:nvPr/>
          </p:nvSpPr>
          <p:spPr>
            <a:xfrm>
              <a:off x="200439" y="4728601"/>
              <a:ext cx="3294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/>
                <a:t>3. Stock Centro - Sur Chile (CSC)</a:t>
              </a:r>
              <a:endParaRPr lang="es-PE" b="1" dirty="0"/>
            </a:p>
          </p:txBody>
        </p:sp>
        <p:sp>
          <p:nvSpPr>
            <p:cNvPr id="54" name="CuadroTexto 24"/>
            <p:cNvSpPr txBox="1"/>
            <p:nvPr/>
          </p:nvSpPr>
          <p:spPr>
            <a:xfrm>
              <a:off x="546310" y="5051662"/>
              <a:ext cx="4464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MX" sz="1600" dirty="0"/>
                <a:t>Área: 33°S - 42°S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MX" sz="1600" dirty="0"/>
                <a:t>Bajas captura. En ésta zona la especie objetivo es </a:t>
              </a:r>
              <a:r>
                <a:rPr lang="es-MX" sz="1600" i="1" dirty="0" err="1"/>
                <a:t>Strangomera</a:t>
              </a:r>
              <a:r>
                <a:rPr lang="es-MX" sz="1600" i="1" dirty="0"/>
                <a:t> </a:t>
              </a:r>
              <a:r>
                <a:rPr lang="es-MX" sz="1600" i="1" dirty="0" err="1"/>
                <a:t>benticki</a:t>
              </a:r>
              <a:r>
                <a:rPr lang="es-MX" sz="1600" dirty="0"/>
                <a:t> “sardina”</a:t>
              </a:r>
              <a:endParaRPr lang="es-PE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56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La anchoveta: biología y comportamiento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grpSp>
        <p:nvGrpSpPr>
          <p:cNvPr id="16" name="15 Grupo"/>
          <p:cNvGrpSpPr/>
          <p:nvPr/>
        </p:nvGrpSpPr>
        <p:grpSpPr>
          <a:xfrm>
            <a:off x="395536" y="4068652"/>
            <a:ext cx="3226005" cy="2240668"/>
            <a:chOff x="56881" y="2071678"/>
            <a:chExt cx="3226005" cy="2240668"/>
          </a:xfrm>
        </p:grpSpPr>
        <p:sp>
          <p:nvSpPr>
            <p:cNvPr id="17" name="16 CuadroTexto"/>
            <p:cNvSpPr txBox="1"/>
            <p:nvPr/>
          </p:nvSpPr>
          <p:spPr>
            <a:xfrm>
              <a:off x="56881" y="2071678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i="1" dirty="0">
                  <a:latin typeface="Arial" pitchFamily="34" charset="0"/>
                  <a:cs typeface="Arial" pitchFamily="34" charset="0"/>
                </a:rPr>
                <a:t>Comportamiento</a:t>
              </a:r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285719" y="2373354"/>
              <a:ext cx="29971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/>
                <a:t>Especie pelágica.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/>
                <a:t>Forma cardúmenes.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/>
                <a:t>Altas densidades.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/>
                <a:t>Notable volumen biomasa.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/>
                <a:t>Gran sensibilidad al ambiente.</a:t>
              </a:r>
            </a:p>
          </p:txBody>
        </p:sp>
      </p:grpSp>
      <p:grpSp>
        <p:nvGrpSpPr>
          <p:cNvPr id="23" name="547 Grupo"/>
          <p:cNvGrpSpPr/>
          <p:nvPr/>
        </p:nvGrpSpPr>
        <p:grpSpPr>
          <a:xfrm>
            <a:off x="481499" y="1650377"/>
            <a:ext cx="3370421" cy="2205447"/>
            <a:chOff x="214282" y="5000636"/>
            <a:chExt cx="3370421" cy="2205447"/>
          </a:xfrm>
        </p:grpSpPr>
        <p:sp>
          <p:nvSpPr>
            <p:cNvPr id="24" name="23 CuadroTexto"/>
            <p:cNvSpPr txBox="1"/>
            <p:nvPr/>
          </p:nvSpPr>
          <p:spPr>
            <a:xfrm>
              <a:off x="214282" y="5000636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i="1" dirty="0">
                  <a:latin typeface="Arial" pitchFamily="34" charset="0"/>
                  <a:cs typeface="Arial" pitchFamily="34" charset="0"/>
                </a:rPr>
                <a:t>Biológicas</a:t>
              </a:r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244814" y="5267091"/>
              <a:ext cx="333988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/>
                <a:t>Corta duración de vida (≤ 4 años).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/>
                <a:t>Tamaño pequeño (&lt; 20.0 cm). 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/>
                <a:t>Se alimenta de plancton.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 err="1"/>
                <a:t>Desovador</a:t>
              </a:r>
              <a:r>
                <a:rPr lang="es-MX" sz="1600" dirty="0"/>
                <a:t> parcial.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s-MX" sz="1600" dirty="0"/>
                <a:t>Alta fecundidad.</a:t>
              </a:r>
            </a:p>
          </p:txBody>
        </p: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936" y="1712209"/>
            <a:ext cx="4797150" cy="2076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6140" y="4091808"/>
            <a:ext cx="4466300" cy="264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2 Grupo"/>
          <p:cNvGrpSpPr/>
          <p:nvPr/>
        </p:nvGrpSpPr>
        <p:grpSpPr>
          <a:xfrm>
            <a:off x="899592" y="5877272"/>
            <a:ext cx="2721949" cy="914618"/>
            <a:chOff x="899592" y="5877272"/>
            <a:chExt cx="2721949" cy="914618"/>
          </a:xfrm>
        </p:grpSpPr>
        <p:sp>
          <p:nvSpPr>
            <p:cNvPr id="33" name="32 Rectángulo"/>
            <p:cNvSpPr/>
            <p:nvPr/>
          </p:nvSpPr>
          <p:spPr>
            <a:xfrm>
              <a:off x="899592" y="5877272"/>
              <a:ext cx="2721949" cy="3552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34" name="33 Conector recto de flecha"/>
            <p:cNvCxnSpPr/>
            <p:nvPr/>
          </p:nvCxnSpPr>
          <p:spPr>
            <a:xfrm flipH="1">
              <a:off x="2225384" y="6232523"/>
              <a:ext cx="0" cy="18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34 CuadroTexto"/>
            <p:cNvSpPr txBox="1"/>
            <p:nvPr/>
          </p:nvSpPr>
          <p:spPr>
            <a:xfrm>
              <a:off x="1494972" y="6453336"/>
              <a:ext cx="1531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i="1" dirty="0">
                  <a:latin typeface="Arial" pitchFamily="34" charset="0"/>
                  <a:cs typeface="Arial" pitchFamily="34" charset="0"/>
                </a:rPr>
                <a:t>reclutamiento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31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La anchoveta: artes de pesca y esfuerzo pesquero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79512" y="4321548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latin typeface="Arial" pitchFamily="34" charset="0"/>
                <a:cs typeface="Arial" pitchFamily="34" charset="0"/>
              </a:rPr>
              <a:t>Esfuerzo pesquero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179512" y="1533581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latin typeface="Arial" pitchFamily="34" charset="0"/>
                <a:cs typeface="Arial" pitchFamily="34" charset="0"/>
              </a:rPr>
              <a:t>Arte de pesca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3"/>
          <a:stretch/>
        </p:blipFill>
        <p:spPr>
          <a:xfrm>
            <a:off x="334889" y="1772817"/>
            <a:ext cx="2414542" cy="1584176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50" y="1772816"/>
            <a:ext cx="2225270" cy="162097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" t="10222" r="16508" b="19836"/>
          <a:stretch/>
        </p:blipFill>
        <p:spPr>
          <a:xfrm>
            <a:off x="6239544" y="1656022"/>
            <a:ext cx="2580928" cy="1702488"/>
          </a:xfrm>
          <a:prstGeom prst="rect">
            <a:avLst/>
          </a:prstGeom>
        </p:spPr>
      </p:pic>
      <p:graphicFrame>
        <p:nvGraphicFramePr>
          <p:cNvPr id="38" name="3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87497"/>
              </p:ext>
            </p:extLst>
          </p:nvPr>
        </p:nvGraphicFramePr>
        <p:xfrm>
          <a:off x="1835696" y="3429000"/>
          <a:ext cx="5184576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1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027">
                <a:tc gridSpan="2">
                  <a:txBody>
                    <a:bodyPr/>
                    <a:lstStyle/>
                    <a:p>
                      <a:r>
                        <a:rPr lang="es-PE" sz="11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EMBARCACIÓN</a:t>
                      </a:r>
                      <a:endParaRPr lang="es-ES" sz="11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Ind</a:t>
                      </a:r>
                      <a:r>
                        <a:rPr lang="es-PE" sz="11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. Acero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dirty="0" err="1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Ind</a:t>
                      </a:r>
                      <a:r>
                        <a:rPr lang="es-PE" sz="11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. Madera</a:t>
                      </a:r>
                      <a:endParaRPr lang="es-ES" sz="11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712" marR="9712" marT="9712" marB="971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Menor Escala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Artesanal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27">
                <a:tc rowSpan="2">
                  <a:txBody>
                    <a:bodyPr/>
                    <a:lstStyle/>
                    <a:p>
                      <a:r>
                        <a:rPr lang="es-PE" sz="11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RED</a:t>
                      </a:r>
                      <a:endParaRPr lang="es-ES" sz="11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sz="11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LARGO*</a:t>
                      </a:r>
                      <a:endParaRPr lang="es-ES" sz="11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248.0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27">
                <a:tc vMerge="1"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sz="11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ALTO*</a:t>
                      </a:r>
                      <a:endParaRPr lang="es-ES" sz="11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38 CuadroTexto"/>
          <p:cNvSpPr txBox="1"/>
          <p:nvPr/>
        </p:nvSpPr>
        <p:spPr>
          <a:xfrm>
            <a:off x="7092280" y="3790200"/>
            <a:ext cx="1713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Fuente: PBP/ IMARPE</a:t>
            </a:r>
          </a:p>
          <a:p>
            <a:r>
              <a:rPr lang="es-PE" sz="1100" dirty="0"/>
              <a:t>*Valor promedio en metros</a:t>
            </a:r>
            <a:endParaRPr lang="es-ES" sz="1100" dirty="0"/>
          </a:p>
        </p:txBody>
      </p:sp>
      <p:pic>
        <p:nvPicPr>
          <p:cNvPr id="2049" name="2048 Imagen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35" b="14885"/>
          <a:stretch/>
        </p:blipFill>
        <p:spPr>
          <a:xfrm>
            <a:off x="60103" y="4582664"/>
            <a:ext cx="2135633" cy="1450015"/>
          </a:xfrm>
          <a:prstGeom prst="rect">
            <a:avLst/>
          </a:prstGeom>
        </p:spPr>
      </p:pic>
      <p:pic>
        <p:nvPicPr>
          <p:cNvPr id="2054" name="2053 Imagen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5"/>
          <a:stretch/>
        </p:blipFill>
        <p:spPr>
          <a:xfrm>
            <a:off x="4478670" y="4581128"/>
            <a:ext cx="2127417" cy="1453087"/>
          </a:xfrm>
          <a:prstGeom prst="rect">
            <a:avLst/>
          </a:prstGeom>
        </p:spPr>
      </p:pic>
      <p:pic>
        <p:nvPicPr>
          <p:cNvPr id="2055" name="2054 Imagen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6" r="7112" b="18033"/>
          <a:stretch/>
        </p:blipFill>
        <p:spPr>
          <a:xfrm>
            <a:off x="6645422" y="4584788"/>
            <a:ext cx="2463082" cy="1445767"/>
          </a:xfrm>
          <a:prstGeom prst="rect">
            <a:avLst/>
          </a:prstGeom>
        </p:spPr>
      </p:pic>
      <p:pic>
        <p:nvPicPr>
          <p:cNvPr id="2056" name="2055 Imagen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4" b="16830"/>
          <a:stretch/>
        </p:blipFill>
        <p:spPr>
          <a:xfrm>
            <a:off x="2235070" y="4585951"/>
            <a:ext cx="2204266" cy="1443441"/>
          </a:xfrm>
          <a:prstGeom prst="rect">
            <a:avLst/>
          </a:prstGeom>
        </p:spPr>
      </p:pic>
      <p:graphicFrame>
        <p:nvGraphicFramePr>
          <p:cNvPr id="47" name="4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691861"/>
              </p:ext>
            </p:extLst>
          </p:nvPr>
        </p:nvGraphicFramePr>
        <p:xfrm>
          <a:off x="1849957" y="6165305"/>
          <a:ext cx="518457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027">
                <a:tc>
                  <a:txBody>
                    <a:bodyPr/>
                    <a:lstStyle/>
                    <a:p>
                      <a:r>
                        <a:rPr lang="es-PE" sz="11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EMBARCACIÓN</a:t>
                      </a:r>
                      <a:endParaRPr lang="es-ES" sz="11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Ind</a:t>
                      </a:r>
                      <a:r>
                        <a:rPr lang="es-PE" sz="11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. Acero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dirty="0" err="1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Ind</a:t>
                      </a:r>
                      <a:r>
                        <a:rPr lang="es-PE" sz="11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. Madera</a:t>
                      </a:r>
                      <a:endParaRPr lang="es-ES" sz="11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712" marR="9712" marT="9712" marB="9712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Menor Escala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Artesanal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27">
                <a:tc>
                  <a:txBody>
                    <a:bodyPr/>
                    <a:lstStyle/>
                    <a:p>
                      <a:r>
                        <a:rPr lang="es-PE" sz="11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CAP. BOD</a:t>
                      </a:r>
                      <a:r>
                        <a:rPr lang="es-PE" sz="1100" baseline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 (m</a:t>
                      </a:r>
                      <a:r>
                        <a:rPr lang="es-PE" sz="1100" baseline="3000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r>
                        <a:rPr lang="es-PE" sz="1100" baseline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)</a:t>
                      </a:r>
                      <a:endParaRPr lang="es-ES" sz="11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47 CuadroTexto"/>
          <p:cNvSpPr txBox="1"/>
          <p:nvPr/>
        </p:nvSpPr>
        <p:spPr>
          <a:xfrm>
            <a:off x="7106541" y="6310481"/>
            <a:ext cx="1369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Fuente: PBP/ IMARPE</a:t>
            </a:r>
          </a:p>
          <a:p>
            <a:r>
              <a:rPr lang="es-PE" sz="1100" dirty="0"/>
              <a:t>*Valor promedio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88957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La anchoveta: esfuerzo y pesquería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 rot="16200000">
            <a:off x="-624917" y="5206583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latin typeface="Arial" pitchFamily="34" charset="0"/>
                <a:cs typeface="Arial" pitchFamily="34" charset="0"/>
              </a:rPr>
              <a:t>Esfuerzo pesquero</a:t>
            </a:r>
          </a:p>
        </p:txBody>
      </p:sp>
      <p:sp>
        <p:nvSpPr>
          <p:cNvPr id="18" name="17 CuadroTexto"/>
          <p:cNvSpPr txBox="1"/>
          <p:nvPr/>
        </p:nvSpPr>
        <p:spPr>
          <a:xfrm rot="16200000">
            <a:off x="-381338" y="267245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latin typeface="Arial" pitchFamily="34" charset="0"/>
                <a:cs typeface="Arial" pitchFamily="34" charset="0"/>
              </a:rPr>
              <a:t>Desembarque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04"/>
          <a:stretch/>
        </p:blipFill>
        <p:spPr bwMode="auto">
          <a:xfrm>
            <a:off x="827584" y="1556792"/>
            <a:ext cx="7488832" cy="2569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2"/>
          <a:stretch/>
        </p:blipFill>
        <p:spPr bwMode="auto">
          <a:xfrm>
            <a:off x="1075282" y="4079327"/>
            <a:ext cx="7812000" cy="259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7667210" y="6551766"/>
            <a:ext cx="15231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Fuente: DGIRP/ IMARPE</a:t>
            </a:r>
          </a:p>
        </p:txBody>
      </p:sp>
      <p:sp>
        <p:nvSpPr>
          <p:cNvPr id="9" name="8 CuadroTexto"/>
          <p:cNvSpPr txBox="1"/>
          <p:nvPr/>
        </p:nvSpPr>
        <p:spPr>
          <a:xfrm rot="16200000">
            <a:off x="7913271" y="3363669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Fuente: FAO</a:t>
            </a:r>
          </a:p>
        </p:txBody>
      </p:sp>
    </p:spTree>
    <p:extLst>
      <p:ext uri="{BB962C8B-B14F-4D97-AF65-F5344CB8AC3E}">
        <p14:creationId xmlns:p14="http://schemas.microsoft.com/office/powerpoint/2010/main" val="3667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>
            <a:noAutofit/>
          </a:bodyPr>
          <a:lstStyle/>
          <a:p>
            <a:r>
              <a:rPr lang="es-ES" sz="2800" b="1" dirty="0"/>
              <a:t>Monitoreo de la pesquería pelágica</a:t>
            </a:r>
          </a:p>
        </p:txBody>
      </p:sp>
    </p:spTree>
    <p:extLst>
      <p:ext uri="{BB962C8B-B14F-4D97-AF65-F5344CB8AC3E}">
        <p14:creationId xmlns:p14="http://schemas.microsoft.com/office/powerpoint/2010/main" val="29441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0" y="611977"/>
            <a:ext cx="28438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s-ES_tradnl" sz="3200" b="1" dirty="0">
                <a:solidFill>
                  <a:schemeClr val="bg1"/>
                </a:solidFill>
                <a:latin typeface="Arial" charset="0"/>
                <a:cs typeface="Arial" charset="0"/>
              </a:rPr>
              <a:t>CONTENIDO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107504" y="6228020"/>
            <a:ext cx="203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28 de octubre 2017</a:t>
            </a:r>
            <a:endParaRPr lang="es-ES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2339752" y="6093296"/>
            <a:ext cx="6838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CURSO: </a:t>
            </a:r>
          </a:p>
          <a:p>
            <a:r>
              <a:rPr lang="es-ES" sz="1600" b="1" dirty="0"/>
              <a:t>Introducción al ecosistema marino, a los recursos pesqueros y a la acuicultura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827584" y="1506264"/>
            <a:ext cx="8136904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 eaLnBrk="0" hangingPunct="0">
              <a:buFont typeface="Arial" pitchFamily="34" charset="0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Arial" charset="0"/>
                <a:cs typeface="Arial" charset="0"/>
              </a:rPr>
              <a:t>Condiciones ambientales en el mar peruano.</a:t>
            </a:r>
          </a:p>
          <a:p>
            <a:pPr marL="342900" indent="-342900" algn="just" eaLnBrk="0" hangingPunct="0">
              <a:buFont typeface="Arial" pitchFamily="34" charset="0"/>
              <a:buChar char="•"/>
            </a:pPr>
            <a:endParaRPr lang="es-ES_tradnl" sz="24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342900" indent="-342900" algn="just" eaLnBrk="0" hangingPunct="0">
              <a:buFont typeface="Arial" pitchFamily="34" charset="0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Arial" charset="0"/>
                <a:cs typeface="Arial" charset="0"/>
              </a:rPr>
              <a:t>Reseña de la pesquería en Perú</a:t>
            </a:r>
          </a:p>
          <a:p>
            <a:pPr marL="342900" indent="-342900" algn="just" eaLnBrk="0" hangingPunct="0">
              <a:buFont typeface="Arial" pitchFamily="34" charset="0"/>
              <a:buChar char="•"/>
            </a:pPr>
            <a:endParaRPr lang="es-ES_tradnl" sz="24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342900" indent="-342900" algn="just" eaLnBrk="0" hangingPunct="0">
              <a:buFont typeface="Arial" pitchFamily="34" charset="0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Arial" charset="0"/>
                <a:cs typeface="Arial" charset="0"/>
              </a:rPr>
              <a:t>Pesquerías en Perú.</a:t>
            </a:r>
          </a:p>
          <a:p>
            <a:pPr marL="342900" indent="-342900" algn="just" eaLnBrk="0" hangingPunct="0">
              <a:buFont typeface="Arial" pitchFamily="34" charset="0"/>
              <a:buChar char="•"/>
            </a:pPr>
            <a:endParaRPr lang="es-ES_tradnl" sz="24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342900" indent="-342900" algn="just" eaLnBrk="0" hangingPunct="0">
              <a:buFont typeface="Arial" pitchFamily="34" charset="0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Arial" charset="0"/>
                <a:cs typeface="Arial" charset="0"/>
              </a:rPr>
              <a:t>La anchoveta: comportamiento, biología y pesquería.</a:t>
            </a:r>
          </a:p>
          <a:p>
            <a:pPr marL="342900" indent="-342900" algn="just" eaLnBrk="0" hangingPunct="0">
              <a:buFont typeface="Arial" pitchFamily="34" charset="0"/>
              <a:buChar char="•"/>
            </a:pPr>
            <a:endParaRPr lang="es-ES_tradnl" sz="24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342900" indent="-342900" algn="just" eaLnBrk="0" hangingPunct="0">
              <a:buFont typeface="Arial" pitchFamily="34" charset="0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Arial" charset="0"/>
                <a:cs typeface="Arial" charset="0"/>
              </a:rPr>
              <a:t>Monitoreo, evaluación y manejo pesquero adaptativo.</a:t>
            </a:r>
          </a:p>
          <a:p>
            <a:pPr marL="342900" indent="-342900" algn="just" eaLnBrk="0" hangingPunct="0">
              <a:buFont typeface="Arial" pitchFamily="34" charset="0"/>
              <a:buChar char="•"/>
            </a:pPr>
            <a:endParaRPr lang="es-ES_tradnl" sz="24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342900" indent="-342900" algn="just" eaLnBrk="0" hangingPunct="0">
              <a:buFont typeface="Arial" pitchFamily="34" charset="0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Arial" charset="0"/>
                <a:cs typeface="Arial" charset="0"/>
              </a:rPr>
              <a:t>Comercialización.</a:t>
            </a:r>
          </a:p>
        </p:txBody>
      </p:sp>
    </p:spTree>
    <p:extLst>
      <p:ext uri="{BB962C8B-B14F-4D97-AF65-F5344CB8AC3E}">
        <p14:creationId xmlns:p14="http://schemas.microsoft.com/office/powerpoint/2010/main" val="23639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/>
              <a:t>Programas</a:t>
            </a:r>
            <a:r>
              <a:rPr lang="en-US" sz="2800" dirty="0"/>
              <a:t> de </a:t>
            </a:r>
            <a:r>
              <a:rPr lang="en-US" sz="2800" dirty="0" err="1"/>
              <a:t>observación</a:t>
            </a:r>
            <a:r>
              <a:rPr lang="en-US" sz="2800" dirty="0"/>
              <a:t> </a:t>
            </a:r>
            <a:r>
              <a:rPr lang="en-US" sz="2800" dirty="0" err="1"/>
              <a:t>científica</a:t>
            </a:r>
            <a:r>
              <a:rPr lang="en-US" sz="2800" dirty="0"/>
              <a:t> del IMARPE</a:t>
            </a:r>
          </a:p>
        </p:txBody>
      </p:sp>
      <p:grpSp>
        <p:nvGrpSpPr>
          <p:cNvPr id="18" name="18 Grupo"/>
          <p:cNvGrpSpPr/>
          <p:nvPr/>
        </p:nvGrpSpPr>
        <p:grpSpPr>
          <a:xfrm>
            <a:off x="269720" y="1532658"/>
            <a:ext cx="8514752" cy="1051671"/>
            <a:chOff x="269720" y="1657217"/>
            <a:chExt cx="8514752" cy="1051671"/>
          </a:xfrm>
        </p:grpSpPr>
        <p:grpSp>
          <p:nvGrpSpPr>
            <p:cNvPr id="19" name="Grupo 42"/>
            <p:cNvGrpSpPr/>
            <p:nvPr/>
          </p:nvGrpSpPr>
          <p:grpSpPr>
            <a:xfrm>
              <a:off x="5256472" y="2240888"/>
              <a:ext cx="3528000" cy="468000"/>
              <a:chOff x="5256472" y="2240888"/>
              <a:chExt cx="3528000" cy="468000"/>
            </a:xfrm>
          </p:grpSpPr>
          <p:sp>
            <p:nvSpPr>
              <p:cNvPr id="28" name="Rectángulo 50"/>
              <p:cNvSpPr/>
              <p:nvPr/>
            </p:nvSpPr>
            <p:spPr bwMode="auto">
              <a:xfrm>
                <a:off x="5256472" y="2420888"/>
                <a:ext cx="3528000" cy="28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:scene3d>
              <a:sp3d>
                <a:bevelT w="0" h="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" pitchFamily="34" charset="0"/>
                  </a:rPr>
                  <a:t>A bordo</a:t>
                </a:r>
                <a:endParaRPr lang="es-PE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cxnSp>
            <p:nvCxnSpPr>
              <p:cNvPr id="29" name="Conector recto 51"/>
              <p:cNvCxnSpPr/>
              <p:nvPr/>
            </p:nvCxnSpPr>
            <p:spPr>
              <a:xfrm>
                <a:off x="7020272" y="2240888"/>
                <a:ext cx="0" cy="180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o 43"/>
            <p:cNvGrpSpPr/>
            <p:nvPr/>
          </p:nvGrpSpPr>
          <p:grpSpPr>
            <a:xfrm>
              <a:off x="269720" y="2240888"/>
              <a:ext cx="3528000" cy="468000"/>
              <a:chOff x="269720" y="2240888"/>
              <a:chExt cx="3528000" cy="468000"/>
            </a:xfrm>
          </p:grpSpPr>
          <p:sp>
            <p:nvSpPr>
              <p:cNvPr id="26" name="Rectángulo 48"/>
              <p:cNvSpPr/>
              <p:nvPr/>
            </p:nvSpPr>
            <p:spPr bwMode="auto">
              <a:xfrm>
                <a:off x="269720" y="2420888"/>
                <a:ext cx="3528000" cy="28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:scene3d>
              <a:sp3d>
                <a:bevelT w="0" h="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" pitchFamily="34" charset="0"/>
                  </a:rPr>
                  <a:t>En tierra</a:t>
                </a:r>
                <a:endParaRPr lang="es-PE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cxnSp>
            <p:nvCxnSpPr>
              <p:cNvPr id="27" name="Conector recto 49"/>
              <p:cNvCxnSpPr/>
              <p:nvPr/>
            </p:nvCxnSpPr>
            <p:spPr>
              <a:xfrm>
                <a:off x="1979712" y="2240888"/>
                <a:ext cx="0" cy="180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upo 44"/>
            <p:cNvGrpSpPr/>
            <p:nvPr/>
          </p:nvGrpSpPr>
          <p:grpSpPr>
            <a:xfrm>
              <a:off x="1979712" y="1657217"/>
              <a:ext cx="5040560" cy="583671"/>
              <a:chOff x="1979712" y="1657217"/>
              <a:chExt cx="5040560" cy="583671"/>
            </a:xfrm>
          </p:grpSpPr>
          <p:sp>
            <p:nvSpPr>
              <p:cNvPr id="22" name="Rectángulo 45"/>
              <p:cNvSpPr/>
              <p:nvPr/>
            </p:nvSpPr>
            <p:spPr bwMode="auto">
              <a:xfrm>
                <a:off x="2627784" y="1657217"/>
                <a:ext cx="3924000" cy="3852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:scene3d>
              <a:sp3d>
                <a:bevelT w="0" h="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" pitchFamily="34" charset="0"/>
                  </a:rPr>
                  <a:t>Programas de observación</a:t>
                </a:r>
                <a:endParaRPr lang="es-PE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" pitchFamily="34" charset="0"/>
                </a:endParaRPr>
              </a:p>
            </p:txBody>
          </p:sp>
          <p:cxnSp>
            <p:nvCxnSpPr>
              <p:cNvPr id="23" name="Conector recto 46"/>
              <p:cNvCxnSpPr/>
              <p:nvPr/>
            </p:nvCxnSpPr>
            <p:spPr>
              <a:xfrm>
                <a:off x="1979712" y="2240888"/>
                <a:ext cx="504056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47"/>
              <p:cNvCxnSpPr/>
              <p:nvPr/>
            </p:nvCxnSpPr>
            <p:spPr>
              <a:xfrm>
                <a:off x="4572000" y="2060848"/>
                <a:ext cx="0" cy="18000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20 Grupo"/>
          <p:cNvGrpSpPr/>
          <p:nvPr/>
        </p:nvGrpSpPr>
        <p:grpSpPr>
          <a:xfrm>
            <a:off x="5256472" y="2584361"/>
            <a:ext cx="3534728" cy="4104456"/>
            <a:chOff x="5256472" y="2708920"/>
            <a:chExt cx="3534728" cy="4104456"/>
          </a:xfrm>
        </p:grpSpPr>
        <p:sp>
          <p:nvSpPr>
            <p:cNvPr id="31" name="Rectángulo 53"/>
            <p:cNvSpPr/>
            <p:nvPr/>
          </p:nvSpPr>
          <p:spPr bwMode="auto">
            <a:xfrm>
              <a:off x="5256472" y="2744894"/>
              <a:ext cx="3528000" cy="40684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0" h="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s-P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sp>
          <p:nvSpPr>
            <p:cNvPr id="32" name="CuadroTexto 2"/>
            <p:cNvSpPr txBox="1"/>
            <p:nvPr/>
          </p:nvSpPr>
          <p:spPr>
            <a:xfrm>
              <a:off x="6099653" y="2708920"/>
              <a:ext cx="2072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Cruceros</a:t>
              </a:r>
              <a:r>
                <a:rPr lang="en-US" sz="1400" b="1" dirty="0"/>
                <a:t> de </a:t>
              </a:r>
              <a:r>
                <a:rPr lang="en-US" sz="1400" b="1" dirty="0" err="1"/>
                <a:t>investigación</a:t>
              </a:r>
              <a:endParaRPr lang="en-US" sz="1400" b="1" dirty="0"/>
            </a:p>
          </p:txBody>
        </p:sp>
        <p:sp>
          <p:nvSpPr>
            <p:cNvPr id="33" name="48 Rectángulo"/>
            <p:cNvSpPr/>
            <p:nvPr/>
          </p:nvSpPr>
          <p:spPr>
            <a:xfrm>
              <a:off x="5263200" y="2988252"/>
              <a:ext cx="3528000" cy="95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4" name="Picture 4" descr="portad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22475" y="2988000"/>
              <a:ext cx="2909965" cy="95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5" name="15 Grupo"/>
            <p:cNvGrpSpPr/>
            <p:nvPr/>
          </p:nvGrpSpPr>
          <p:grpSpPr>
            <a:xfrm>
              <a:off x="5263200" y="3913599"/>
              <a:ext cx="3528000" cy="1243593"/>
              <a:chOff x="5263200" y="4057615"/>
              <a:chExt cx="3528000" cy="1243593"/>
            </a:xfrm>
          </p:grpSpPr>
          <p:sp>
            <p:nvSpPr>
              <p:cNvPr id="45" name="CuadroTexto 2"/>
              <p:cNvSpPr txBox="1"/>
              <p:nvPr/>
            </p:nvSpPr>
            <p:spPr>
              <a:xfrm>
                <a:off x="5622476" y="4057615"/>
                <a:ext cx="29317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/>
                  <a:t>Técnicos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científicos</a:t>
                </a:r>
                <a:r>
                  <a:rPr lang="en-US" sz="1400" b="1" dirty="0"/>
                  <a:t> del IMARPE (TCI) </a:t>
                </a:r>
              </a:p>
            </p:txBody>
          </p:sp>
          <p:sp>
            <p:nvSpPr>
              <p:cNvPr id="46" name="57 Rectángulo"/>
              <p:cNvSpPr/>
              <p:nvPr/>
            </p:nvSpPr>
            <p:spPr>
              <a:xfrm>
                <a:off x="5263200" y="4347208"/>
                <a:ext cx="3528000" cy="954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49" name="13 Grupo"/>
              <p:cNvGrpSpPr/>
              <p:nvPr/>
            </p:nvGrpSpPr>
            <p:grpSpPr>
              <a:xfrm>
                <a:off x="7236296" y="4364652"/>
                <a:ext cx="1548175" cy="920684"/>
                <a:chOff x="7159477" y="4378860"/>
                <a:chExt cx="1548175" cy="920684"/>
              </a:xfrm>
            </p:grpSpPr>
            <p:pic>
              <p:nvPicPr>
                <p:cNvPr id="53" name="11 Imagen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6217" y="4378860"/>
                  <a:ext cx="1541435" cy="920684"/>
                </a:xfrm>
                <a:prstGeom prst="rect">
                  <a:avLst/>
                </a:prstGeom>
              </p:spPr>
            </p:pic>
            <p:pic>
              <p:nvPicPr>
                <p:cNvPr id="54" name="10 Imagen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9477" y="4425590"/>
                  <a:ext cx="648000" cy="158143"/>
                </a:xfrm>
                <a:prstGeom prst="rect">
                  <a:avLst/>
                </a:prstGeom>
              </p:spPr>
            </p:pic>
          </p:grpSp>
          <p:grpSp>
            <p:nvGrpSpPr>
              <p:cNvPr id="50" name="12 Grupo"/>
              <p:cNvGrpSpPr/>
              <p:nvPr/>
            </p:nvGrpSpPr>
            <p:grpSpPr>
              <a:xfrm>
                <a:off x="5277600" y="4364652"/>
                <a:ext cx="1931881" cy="923893"/>
                <a:chOff x="5277600" y="4364652"/>
                <a:chExt cx="1931881" cy="923893"/>
              </a:xfrm>
            </p:grpSpPr>
            <p:pic>
              <p:nvPicPr>
                <p:cNvPr id="51" name="7 Imagen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25" t="12918" b="20197"/>
                <a:stretch/>
              </p:blipFill>
              <p:spPr>
                <a:xfrm>
                  <a:off x="5277600" y="4364652"/>
                  <a:ext cx="1931881" cy="923893"/>
                </a:xfrm>
                <a:prstGeom prst="rect">
                  <a:avLst/>
                </a:prstGeom>
              </p:spPr>
            </p:pic>
            <p:pic>
              <p:nvPicPr>
                <p:cNvPr id="52" name="9 Imagen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8571" y="4378860"/>
                  <a:ext cx="839613" cy="353019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CuadroTexto 2"/>
            <p:cNvSpPr txBox="1"/>
            <p:nvPr/>
          </p:nvSpPr>
          <p:spPr>
            <a:xfrm>
              <a:off x="5371769" y="5137735"/>
              <a:ext cx="33046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Programa</a:t>
              </a:r>
              <a:r>
                <a:rPr lang="en-US" sz="1400" b="1" dirty="0"/>
                <a:t> de </a:t>
              </a:r>
              <a:r>
                <a:rPr lang="en-US" sz="1400" b="1" dirty="0" err="1"/>
                <a:t>Observadores</a:t>
              </a:r>
              <a:r>
                <a:rPr lang="en-US" sz="1400" b="1" dirty="0"/>
                <a:t> a </a:t>
              </a:r>
              <a:r>
                <a:rPr lang="en-US" sz="1400" b="1" dirty="0" err="1"/>
                <a:t>bordo</a:t>
              </a:r>
              <a:r>
                <a:rPr lang="en-US" sz="1400" b="1" dirty="0"/>
                <a:t> (PBP) </a:t>
              </a:r>
            </a:p>
          </p:txBody>
        </p:sp>
        <p:grpSp>
          <p:nvGrpSpPr>
            <p:cNvPr id="37" name="17 Grupo"/>
            <p:cNvGrpSpPr/>
            <p:nvPr/>
          </p:nvGrpSpPr>
          <p:grpSpPr>
            <a:xfrm>
              <a:off x="5263200" y="5427328"/>
              <a:ext cx="3528000" cy="1385896"/>
              <a:chOff x="5263200" y="5427328"/>
              <a:chExt cx="3528000" cy="1385896"/>
            </a:xfrm>
          </p:grpSpPr>
          <p:sp>
            <p:nvSpPr>
              <p:cNvPr id="41" name="62 Rectángulo"/>
              <p:cNvSpPr/>
              <p:nvPr/>
            </p:nvSpPr>
            <p:spPr>
              <a:xfrm>
                <a:off x="5263200" y="5427328"/>
                <a:ext cx="3528000" cy="13794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2" name="16 Imagen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4248" y="5455487"/>
                <a:ext cx="1840191" cy="1351984"/>
              </a:xfrm>
              <a:prstGeom prst="rect">
                <a:avLst/>
              </a:prstGeom>
            </p:spPr>
          </p:pic>
          <p:pic>
            <p:nvPicPr>
              <p:cNvPr id="43" name="Imagen 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8920" y="5445224"/>
                <a:ext cx="1219247" cy="1368000"/>
              </a:xfrm>
              <a:prstGeom prst="rect">
                <a:avLst/>
              </a:prstGeom>
            </p:spPr>
          </p:pic>
          <p:pic>
            <p:nvPicPr>
              <p:cNvPr id="44" name="6 Imagen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5291" y="5481248"/>
                <a:ext cx="549157" cy="18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0" name="24 Imagen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765500" y="4418634"/>
              <a:ext cx="537125" cy="20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21 Grupo"/>
          <p:cNvGrpSpPr/>
          <p:nvPr/>
        </p:nvGrpSpPr>
        <p:grpSpPr>
          <a:xfrm>
            <a:off x="269720" y="2620335"/>
            <a:ext cx="3574907" cy="4061838"/>
            <a:chOff x="269720" y="2744894"/>
            <a:chExt cx="3574907" cy="4061838"/>
          </a:xfrm>
        </p:grpSpPr>
        <p:pic>
          <p:nvPicPr>
            <p:cNvPr id="56" name="Imagen 7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9720" y="2769032"/>
              <a:ext cx="3528000" cy="4037700"/>
            </a:xfrm>
            <a:prstGeom prst="rect">
              <a:avLst/>
            </a:prstGeom>
          </p:spPr>
        </p:pic>
        <p:sp>
          <p:nvSpPr>
            <p:cNvPr id="57" name="Rectángulo 75"/>
            <p:cNvSpPr/>
            <p:nvPr/>
          </p:nvSpPr>
          <p:spPr bwMode="auto">
            <a:xfrm>
              <a:off x="269720" y="2744894"/>
              <a:ext cx="3528000" cy="4061838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0" h="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s-P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pic>
          <p:nvPicPr>
            <p:cNvPr id="58" name="6 Imagen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116" y="4417799"/>
              <a:ext cx="549157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11 Imagen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4752779"/>
              <a:ext cx="720000" cy="23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9 Imagen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689" y="5049173"/>
              <a:ext cx="720000" cy="25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23 Imagen"/>
            <p:cNvPicPr>
              <a:picLocks noChangeAspect="1"/>
            </p:cNvPicPr>
            <p:nvPr/>
          </p:nvPicPr>
          <p:blipFill>
            <a:blip r:embed="rId15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16" y="4003697"/>
              <a:ext cx="864000" cy="360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6 Imagen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003" y="4863565"/>
              <a:ext cx="168748" cy="229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18 Imagen"/>
            <p:cNvPicPr>
              <a:picLocks noChangeAspect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84" y="5886765"/>
              <a:ext cx="288000" cy="196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20 Imagen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278" y="6377454"/>
              <a:ext cx="180000" cy="128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23 Imagen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6" t="5219" r="7243" b="4916"/>
            <a:stretch>
              <a:fillRect/>
            </a:stretch>
          </p:blipFill>
          <p:spPr bwMode="auto">
            <a:xfrm>
              <a:off x="1725783" y="5126517"/>
              <a:ext cx="307937" cy="224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27 Imagen"/>
            <p:cNvPicPr>
              <a:picLocks noChangeAspect="1"/>
            </p:cNvPicPr>
            <p:nvPr/>
          </p:nvPicPr>
          <p:blipFill>
            <a:blip r:embed="rId20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6131213"/>
              <a:ext cx="191166" cy="259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24 Imagen"/>
            <p:cNvPicPr>
              <a:picLocks noChangeAspect="1"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8" t="2481" r="6972" b="4196"/>
            <a:stretch>
              <a:fillRect/>
            </a:stretch>
          </p:blipFill>
          <p:spPr bwMode="auto">
            <a:xfrm>
              <a:off x="2859295" y="6201308"/>
              <a:ext cx="394219" cy="32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15 Imagen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720" y="5373216"/>
              <a:ext cx="180000" cy="164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16 Imagen"/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259" y="5586173"/>
              <a:ext cx="690983" cy="454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28 Imagen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25814">
              <a:off x="442377" y="2922974"/>
              <a:ext cx="418263" cy="139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24 Imagen"/>
            <p:cNvPicPr>
              <a:picLocks noChangeAspect="1"/>
            </p:cNvPicPr>
            <p:nvPr/>
          </p:nvPicPr>
          <p:blipFill>
            <a:blip r:embed="rId25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57046">
              <a:off x="1311173" y="6104502"/>
              <a:ext cx="928774" cy="34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10 Imagen"/>
            <p:cNvPicPr>
              <a:picLocks noChangeAspect="1"/>
            </p:cNvPicPr>
            <p:nvPr/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40" y="3819751"/>
              <a:ext cx="430952" cy="218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7 Imagen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11615">
              <a:off x="479946" y="3501015"/>
              <a:ext cx="667148" cy="186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Imagen 92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51480" y="5489042"/>
              <a:ext cx="517983" cy="128915"/>
            </a:xfrm>
            <a:prstGeom prst="rect">
              <a:avLst/>
            </a:prstGeom>
          </p:spPr>
        </p:pic>
        <p:pic>
          <p:nvPicPr>
            <p:cNvPr id="75" name="Imagen 93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913" y="5029321"/>
              <a:ext cx="427042" cy="179082"/>
            </a:xfrm>
            <a:prstGeom prst="rect">
              <a:avLst/>
            </a:prstGeom>
          </p:spPr>
        </p:pic>
        <p:pic>
          <p:nvPicPr>
            <p:cNvPr id="76" name="Imagen 94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258" y="5265199"/>
              <a:ext cx="427462" cy="199572"/>
            </a:xfrm>
            <a:prstGeom prst="rect">
              <a:avLst/>
            </a:prstGeom>
          </p:spPr>
        </p:pic>
        <p:sp>
          <p:nvSpPr>
            <p:cNvPr id="77" name="39 Rectángulo"/>
            <p:cNvSpPr/>
            <p:nvPr/>
          </p:nvSpPr>
          <p:spPr>
            <a:xfrm>
              <a:off x="1678590" y="3060449"/>
              <a:ext cx="1944216" cy="288032"/>
            </a:xfrm>
            <a:prstGeom prst="rect">
              <a:avLst/>
            </a:prstGeom>
            <a:blipFill>
              <a:blip r:embed="rId3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8" name="CuadroTexto 2"/>
            <p:cNvSpPr txBox="1"/>
            <p:nvPr/>
          </p:nvSpPr>
          <p:spPr>
            <a:xfrm>
              <a:off x="1475656" y="3049503"/>
              <a:ext cx="2308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Sistema de </a:t>
              </a:r>
              <a:r>
                <a:rPr lang="en-US" sz="1400" b="1" dirty="0" err="1"/>
                <a:t>Monitoreo</a:t>
              </a:r>
              <a:r>
                <a:rPr lang="en-US" sz="1400" b="1" dirty="0"/>
                <a:t> </a:t>
              </a:r>
              <a:r>
                <a:rPr lang="en-US" sz="1400" b="1" dirty="0" err="1"/>
                <a:t>diario</a:t>
              </a:r>
              <a:endParaRPr lang="en-US" sz="1400" b="1" dirty="0"/>
            </a:p>
          </p:txBody>
        </p:sp>
        <p:sp>
          <p:nvSpPr>
            <p:cNvPr id="79" name="77 Rectángulo"/>
            <p:cNvSpPr/>
            <p:nvPr/>
          </p:nvSpPr>
          <p:spPr>
            <a:xfrm>
              <a:off x="2051720" y="3399864"/>
              <a:ext cx="1717743" cy="638297"/>
            </a:xfrm>
            <a:prstGeom prst="rect">
              <a:avLst/>
            </a:prstGeom>
            <a:blipFill>
              <a:blip r:embed="rId31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0" name="CuadroTexto 2"/>
            <p:cNvSpPr txBox="1"/>
            <p:nvPr/>
          </p:nvSpPr>
          <p:spPr>
            <a:xfrm>
              <a:off x="1979712" y="3356992"/>
              <a:ext cx="18649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en-US" sz="1100" dirty="0" err="1"/>
                <a:t>Recursos</a:t>
              </a:r>
              <a:r>
                <a:rPr lang="en-US" sz="1100" dirty="0"/>
                <a:t> </a:t>
              </a:r>
              <a:r>
                <a:rPr lang="en-US" sz="1100" dirty="0" err="1"/>
                <a:t>pelágicos</a:t>
              </a:r>
              <a:endParaRPr lang="en-US" sz="1100" dirty="0"/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sz="1100" dirty="0" err="1"/>
                <a:t>Recursos</a:t>
              </a:r>
              <a:r>
                <a:rPr lang="en-US" sz="1100" dirty="0"/>
                <a:t> </a:t>
              </a:r>
              <a:r>
                <a:rPr lang="en-US" sz="1100" dirty="0" err="1"/>
                <a:t>demersales</a:t>
              </a:r>
              <a:r>
                <a:rPr lang="en-US" sz="1100" dirty="0"/>
                <a:t> y </a:t>
              </a:r>
              <a:r>
                <a:rPr lang="en-US" sz="1100" dirty="0" err="1"/>
                <a:t>litorales</a:t>
              </a:r>
              <a:endParaRPr lang="en-US" sz="1100" dirty="0"/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sz="1100" dirty="0" err="1"/>
                <a:t>Recursos</a:t>
              </a:r>
              <a:r>
                <a:rPr lang="en-US" sz="1100" dirty="0"/>
                <a:t> </a:t>
              </a:r>
              <a:r>
                <a:rPr lang="en-US" sz="1100" dirty="0" err="1"/>
                <a:t>Invertebrados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230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/>
              <a:t>Seguimiento</a:t>
            </a:r>
            <a:r>
              <a:rPr lang="en-US" sz="2800" dirty="0"/>
              <a:t> de la </a:t>
            </a:r>
            <a:r>
              <a:rPr lang="en-US" sz="2800" dirty="0" err="1"/>
              <a:t>pesquería</a:t>
            </a:r>
            <a:r>
              <a:rPr lang="en-US" sz="2800" dirty="0"/>
              <a:t> </a:t>
            </a:r>
            <a:r>
              <a:rPr lang="en-US" sz="2800" dirty="0" err="1"/>
              <a:t>pelágica</a:t>
            </a:r>
            <a:r>
              <a:rPr lang="en-US" sz="2800" dirty="0"/>
              <a:t> en IMARPE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71" y="1628800"/>
            <a:ext cx="681715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33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/>
              <a:t>Programa</a:t>
            </a:r>
            <a:r>
              <a:rPr lang="en-US" sz="2800" dirty="0"/>
              <a:t> de </a:t>
            </a:r>
            <a:r>
              <a:rPr lang="en-US" sz="2800" dirty="0" err="1"/>
              <a:t>observación</a:t>
            </a:r>
            <a:r>
              <a:rPr lang="en-US" sz="2800" dirty="0"/>
              <a:t> a </a:t>
            </a:r>
            <a:r>
              <a:rPr lang="en-US" sz="2800" dirty="0" err="1"/>
              <a:t>bordo</a:t>
            </a:r>
            <a:r>
              <a:rPr lang="en-US" sz="2800" dirty="0"/>
              <a:t> “</a:t>
            </a:r>
            <a:r>
              <a:rPr lang="en-US" sz="2800" dirty="0" err="1"/>
              <a:t>Bitácoras</a:t>
            </a:r>
            <a:r>
              <a:rPr lang="en-US" sz="2800" dirty="0"/>
              <a:t> de </a:t>
            </a:r>
            <a:r>
              <a:rPr lang="en-US" sz="2800" dirty="0" err="1"/>
              <a:t>Pesca</a:t>
            </a:r>
            <a:r>
              <a:rPr lang="en-US" sz="2800" dirty="0"/>
              <a:t>”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"/>
          <a:stretch/>
        </p:blipFill>
        <p:spPr bwMode="auto">
          <a:xfrm>
            <a:off x="1187624" y="1609150"/>
            <a:ext cx="6885510" cy="5204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445963"/>
            <a:ext cx="1049928" cy="11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>
            <a:noAutofit/>
          </a:bodyPr>
          <a:lstStyle/>
          <a:p>
            <a:r>
              <a:rPr lang="es-ES" sz="2800" b="1" dirty="0"/>
              <a:t>Evaluación de los recursos pelágicos</a:t>
            </a:r>
          </a:p>
        </p:txBody>
      </p:sp>
    </p:spTree>
    <p:extLst>
      <p:ext uri="{BB962C8B-B14F-4D97-AF65-F5344CB8AC3E}">
        <p14:creationId xmlns:p14="http://schemas.microsoft.com/office/powerpoint/2010/main" val="310877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Evaluación de recursos pelágicos: Diagnóstico</a:t>
            </a:r>
          </a:p>
        </p:txBody>
      </p:sp>
      <p:sp>
        <p:nvSpPr>
          <p:cNvPr id="9" name="CuadroTexto 7"/>
          <p:cNvSpPr txBox="1"/>
          <p:nvPr/>
        </p:nvSpPr>
        <p:spPr>
          <a:xfrm>
            <a:off x="2339754" y="1822989"/>
            <a:ext cx="3783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Crucero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Evaluación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Hidroacústica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</a:p>
          <a:p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Pelágicos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port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7257" y="1628800"/>
            <a:ext cx="2857308" cy="1492265"/>
          </a:xfrm>
          <a:prstGeom prst="rect">
            <a:avLst/>
          </a:prstGeom>
          <a:noFill/>
          <a:ln w="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uadroTexto 11"/>
          <p:cNvSpPr txBox="1"/>
          <p:nvPr/>
        </p:nvSpPr>
        <p:spPr>
          <a:xfrm>
            <a:off x="323529" y="2717764"/>
            <a:ext cx="12586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rgbClr val="002060"/>
                </a:solidFill>
              </a:rPr>
              <a:t>Métodos </a:t>
            </a:r>
          </a:p>
          <a:p>
            <a:r>
              <a:rPr lang="es-MX" sz="2200" b="1" dirty="0">
                <a:solidFill>
                  <a:srgbClr val="002060"/>
                </a:solidFill>
              </a:rPr>
              <a:t>Directos</a:t>
            </a:r>
            <a:endParaRPr lang="es-PE" sz="2200" b="1" dirty="0">
              <a:solidFill>
                <a:srgbClr val="002060"/>
              </a:solidFill>
            </a:endParaRPr>
          </a:p>
        </p:txBody>
      </p:sp>
      <p:sp>
        <p:nvSpPr>
          <p:cNvPr id="12" name="Rectángulo 13"/>
          <p:cNvSpPr/>
          <p:nvPr/>
        </p:nvSpPr>
        <p:spPr>
          <a:xfrm>
            <a:off x="2351068" y="3598427"/>
            <a:ext cx="30850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Crucero de Evaluación de la Biomasa </a:t>
            </a:r>
            <a:r>
              <a:rPr lang="es-E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Desovante</a:t>
            </a:r>
            <a:r>
              <a:rPr lang="es-E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anchoveta (MPH)</a:t>
            </a:r>
          </a:p>
        </p:txBody>
      </p:sp>
      <p:sp>
        <p:nvSpPr>
          <p:cNvPr id="13" name="Abrir llave 14"/>
          <p:cNvSpPr/>
          <p:nvPr/>
        </p:nvSpPr>
        <p:spPr>
          <a:xfrm>
            <a:off x="1787987" y="1628801"/>
            <a:ext cx="475010" cy="307232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CuadroTexto 15"/>
          <p:cNvSpPr txBox="1"/>
          <p:nvPr/>
        </p:nvSpPr>
        <p:spPr>
          <a:xfrm>
            <a:off x="323529" y="5578448"/>
            <a:ext cx="1315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b="1" dirty="0">
                <a:solidFill>
                  <a:srgbClr val="002060"/>
                </a:solidFill>
              </a:rPr>
              <a:t>Métodos </a:t>
            </a:r>
          </a:p>
          <a:p>
            <a:r>
              <a:rPr lang="es-MX" sz="2200" b="1" dirty="0">
                <a:solidFill>
                  <a:srgbClr val="002060"/>
                </a:solidFill>
              </a:rPr>
              <a:t>Indirectos</a:t>
            </a:r>
            <a:endParaRPr lang="es-PE" sz="2200" b="1" dirty="0">
              <a:solidFill>
                <a:srgbClr val="002060"/>
              </a:solidFill>
            </a:endParaRPr>
          </a:p>
        </p:txBody>
      </p:sp>
      <p:sp>
        <p:nvSpPr>
          <p:cNvPr id="15" name="Abrir llave 16"/>
          <p:cNvSpPr/>
          <p:nvPr/>
        </p:nvSpPr>
        <p:spPr>
          <a:xfrm>
            <a:off x="1787988" y="5135119"/>
            <a:ext cx="475010" cy="1572364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002060"/>
              </a:solidFill>
            </a:endParaRPr>
          </a:p>
        </p:txBody>
      </p:sp>
      <p:sp>
        <p:nvSpPr>
          <p:cNvPr id="16" name="CuadroTexto 7"/>
          <p:cNvSpPr txBox="1"/>
          <p:nvPr/>
        </p:nvSpPr>
        <p:spPr>
          <a:xfrm>
            <a:off x="2351068" y="5391195"/>
            <a:ext cx="2581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poblacional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7"/>
          <p:cNvSpPr txBox="1"/>
          <p:nvPr/>
        </p:nvSpPr>
        <p:spPr>
          <a:xfrm>
            <a:off x="2351065" y="5834677"/>
            <a:ext cx="3301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Estadístico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38"/>
          <a:stretch/>
        </p:blipFill>
        <p:spPr bwMode="auto">
          <a:xfrm>
            <a:off x="5297256" y="5101970"/>
            <a:ext cx="2857310" cy="160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18 Imagen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r="20331" b="25043"/>
          <a:stretch/>
        </p:blipFill>
        <p:spPr>
          <a:xfrm rot="16200000">
            <a:off x="5992753" y="2539314"/>
            <a:ext cx="1466315" cy="285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Evaluación de recursos pelágicos: Evaluación</a:t>
            </a:r>
          </a:p>
        </p:txBody>
      </p:sp>
      <p:grpSp>
        <p:nvGrpSpPr>
          <p:cNvPr id="20" name="Grupo 32"/>
          <p:cNvGrpSpPr/>
          <p:nvPr/>
        </p:nvGrpSpPr>
        <p:grpSpPr>
          <a:xfrm>
            <a:off x="1234380" y="1916832"/>
            <a:ext cx="3118024" cy="1947851"/>
            <a:chOff x="124656" y="767086"/>
            <a:chExt cx="4088409" cy="2170977"/>
          </a:xfrm>
        </p:grpSpPr>
        <p:pic>
          <p:nvPicPr>
            <p:cNvPr id="21" name="Picture 3" descr="quota_ris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74" b="2898"/>
            <a:stretch>
              <a:fillRect/>
            </a:stretch>
          </p:blipFill>
          <p:spPr bwMode="auto">
            <a:xfrm>
              <a:off x="124656" y="767086"/>
              <a:ext cx="4088409" cy="2170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 descr="anch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818" y="1006358"/>
              <a:ext cx="974725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525" y="1986279"/>
            <a:ext cx="3333331" cy="1888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899592" y="1556792"/>
            <a:ext cx="2874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s-MX" altLang="es-PE" sz="1600" b="1" dirty="0">
                <a:solidFill>
                  <a:srgbClr val="003194"/>
                </a:solidFill>
                <a:latin typeface="Arial" charset="0"/>
              </a:rPr>
              <a:t>Métodos indirectos</a:t>
            </a:r>
            <a:endParaRPr lang="es-ES" altLang="es-PE" sz="1600" b="1" dirty="0">
              <a:solidFill>
                <a:srgbClr val="003194"/>
              </a:solidFill>
              <a:latin typeface="Arial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867792" y="4033686"/>
            <a:ext cx="36322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s-MX" sz="1600" b="1" dirty="0">
                <a:solidFill>
                  <a:srgbClr val="003194"/>
                </a:solidFill>
                <a:latin typeface="Arial" pitchFamily="34" charset="0"/>
                <a:cs typeface="Arial" pitchFamily="34" charset="0"/>
              </a:rPr>
              <a:t>Estimación del descarte</a:t>
            </a:r>
            <a:endParaRPr lang="es-ES" sz="1600" b="1" dirty="0">
              <a:solidFill>
                <a:srgbClr val="0031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4526284" y="1556792"/>
            <a:ext cx="29980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285750" indent="-285750" algn="ctr" eaLnBrk="1" hangingPunct="1">
              <a:buFont typeface="Wingdings" panose="05000000000000000000" pitchFamily="2" charset="2"/>
              <a:buChar char="Ø"/>
            </a:pPr>
            <a:r>
              <a:rPr lang="es-MX" altLang="es-PE" sz="1600" b="1" dirty="0">
                <a:solidFill>
                  <a:srgbClr val="003194"/>
                </a:solidFill>
                <a:latin typeface="Arial" charset="0"/>
              </a:rPr>
              <a:t>Modelos de simulación</a:t>
            </a:r>
            <a:endParaRPr lang="es-ES" altLang="es-PE" sz="1600" b="1" dirty="0">
              <a:solidFill>
                <a:srgbClr val="003194"/>
              </a:solidFill>
              <a:latin typeface="Arial" charset="0"/>
            </a:endParaRPr>
          </a:p>
        </p:txBody>
      </p:sp>
      <p:pic>
        <p:nvPicPr>
          <p:cNvPr id="41" name="Picture 1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6255" r="4984" b="6270"/>
          <a:stretch/>
        </p:blipFill>
        <p:spPr bwMode="auto">
          <a:xfrm>
            <a:off x="4006616" y="4453134"/>
            <a:ext cx="2018689" cy="171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23" y="4453133"/>
            <a:ext cx="2005901" cy="171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20"/>
          <p:cNvSpPr>
            <a:spLocks noChangeArrowheads="1"/>
          </p:cNvSpPr>
          <p:nvPr/>
        </p:nvSpPr>
        <p:spPr bwMode="auto">
          <a:xfrm>
            <a:off x="4542273" y="6429084"/>
            <a:ext cx="94737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s-PE" altLang="es-PE" sz="1300" b="1" dirty="0"/>
              <a:t>Sobrepesca</a:t>
            </a:r>
            <a:endParaRPr lang="es-PE" altLang="es-PE" dirty="0"/>
          </a:p>
        </p:txBody>
      </p:sp>
      <p:sp>
        <p:nvSpPr>
          <p:cNvPr id="47" name="Rectangle 22"/>
          <p:cNvSpPr>
            <a:spLocks noChangeArrowheads="1"/>
          </p:cNvSpPr>
          <p:nvPr/>
        </p:nvSpPr>
        <p:spPr bwMode="auto">
          <a:xfrm>
            <a:off x="2285112" y="6429084"/>
            <a:ext cx="76358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s-PE" altLang="es-PE" sz="1300" b="1" dirty="0"/>
              <a:t>Juveniles</a:t>
            </a:r>
            <a:endParaRPr lang="es-PE" altLang="es-PE" dirty="0"/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6599896" y="6429084"/>
            <a:ext cx="11890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s-PE" altLang="es-PE" sz="1300" b="1" dirty="0"/>
              <a:t>Otras especies</a:t>
            </a:r>
            <a:endParaRPr lang="es-PE" altLang="es-PE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453134"/>
            <a:ext cx="2238482" cy="16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Estado de los principales recursos pelágicos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graphicFrame>
        <p:nvGraphicFramePr>
          <p:cNvPr id="51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03055"/>
              </p:ext>
            </p:extLst>
          </p:nvPr>
        </p:nvGraphicFramePr>
        <p:xfrm>
          <a:off x="1043608" y="1988840"/>
          <a:ext cx="7128792" cy="4248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455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Especie</a:t>
                      </a: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Grado de explotación</a:t>
                      </a: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Desembarque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6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anual promedio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4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(toneladas)</a:t>
                      </a:r>
                      <a:r>
                        <a:rPr lang="es-PE" sz="16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solidFill>
                            <a:srgbClr val="002060"/>
                          </a:solidFill>
                          <a:effectLst/>
                        </a:rPr>
                        <a:t>Anchoveta</a:t>
                      </a: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effectLst/>
                        </a:rPr>
                        <a:t>Plenamente explotado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effectLst/>
                        </a:rPr>
                        <a:t>4</a:t>
                      </a:r>
                      <a:r>
                        <a:rPr lang="es-PE" sz="1800" baseline="0" dirty="0">
                          <a:effectLst/>
                        </a:rPr>
                        <a:t> </a:t>
                      </a:r>
                      <a:r>
                        <a:rPr lang="es-PE" sz="1800" dirty="0">
                          <a:effectLst/>
                        </a:rPr>
                        <a:t>254 000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5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solidFill>
                            <a:srgbClr val="002060"/>
                          </a:solidFill>
                          <a:effectLst/>
                        </a:rPr>
                        <a:t>Sardina</a:t>
                      </a: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effectLst/>
                        </a:rPr>
                        <a:t>Baja disponibilidad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effectLst/>
                        </a:rPr>
                        <a:t>100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solidFill>
                            <a:srgbClr val="002060"/>
                          </a:solidFill>
                          <a:effectLst/>
                        </a:rPr>
                        <a:t>Jurel</a:t>
                      </a: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effectLst/>
                        </a:rPr>
                        <a:t>Plenamente explotado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effectLst/>
                        </a:rPr>
                        <a:t>118 000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34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solidFill>
                            <a:srgbClr val="002060"/>
                          </a:solidFill>
                          <a:effectLst/>
                        </a:rPr>
                        <a:t>Caballa</a:t>
                      </a: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PE" sz="1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effectLst/>
                        </a:rPr>
                        <a:t>Plenamente explotado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800" dirty="0">
                          <a:effectLst/>
                        </a:rPr>
                        <a:t>50 000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2" name="5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03" y="3331462"/>
            <a:ext cx="1008112" cy="330737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9" y="5635718"/>
            <a:ext cx="1332000" cy="481291"/>
          </a:xfrm>
          <a:prstGeom prst="rect">
            <a:avLst/>
          </a:prstGeom>
        </p:spPr>
      </p:pic>
      <p:pic>
        <p:nvPicPr>
          <p:cNvPr id="54" name="5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78" y="4814094"/>
            <a:ext cx="1542162" cy="505946"/>
          </a:xfrm>
          <a:prstGeom prst="rect">
            <a:avLst/>
          </a:prstGeom>
        </p:spPr>
      </p:pic>
      <p:pic>
        <p:nvPicPr>
          <p:cNvPr id="55" name="54 Imagen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94" y="4018376"/>
            <a:ext cx="1454730" cy="480041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059819" y="6597352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Fuente: IMARPE</a:t>
            </a:r>
          </a:p>
        </p:txBody>
      </p:sp>
    </p:spTree>
    <p:extLst>
      <p:ext uri="{BB962C8B-B14F-4D97-AF65-F5344CB8AC3E}">
        <p14:creationId xmlns:p14="http://schemas.microsoft.com/office/powerpoint/2010/main" val="47355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>
            <a:noAutofit/>
          </a:bodyPr>
          <a:lstStyle/>
          <a:p>
            <a:r>
              <a:rPr lang="es-ES" sz="2800" b="1" dirty="0"/>
              <a:t>Manejo de los recursos pelágicos</a:t>
            </a:r>
          </a:p>
        </p:txBody>
      </p:sp>
    </p:spTree>
    <p:extLst>
      <p:ext uri="{BB962C8B-B14F-4D97-AF65-F5344CB8AC3E}">
        <p14:creationId xmlns:p14="http://schemas.microsoft.com/office/powerpoint/2010/main" val="38767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900366" y="3265604"/>
            <a:ext cx="2375490" cy="1099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Manejo de la pesquería en Perú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sp>
        <p:nvSpPr>
          <p:cNvPr id="12" name="40 CuadroTexto"/>
          <p:cNvSpPr txBox="1"/>
          <p:nvPr/>
        </p:nvSpPr>
        <p:spPr>
          <a:xfrm>
            <a:off x="3570974" y="1599183"/>
            <a:ext cx="2153154" cy="461665"/>
          </a:xfrm>
          <a:prstGeom prst="rect">
            <a:avLst/>
          </a:prstGeom>
          <a:noFill/>
          <a:ln>
            <a:solidFill>
              <a:srgbClr val="003194"/>
            </a:solidFill>
          </a:ln>
        </p:spPr>
        <p:txBody>
          <a:bodyPr wrap="none" rtlCol="0">
            <a:spAutoFit/>
          </a:bodyPr>
          <a:lstStyle/>
          <a:p>
            <a:r>
              <a:rPr lang="es-MX" sz="2400" dirty="0"/>
              <a:t>RESTRICCIONES</a:t>
            </a:r>
            <a:endParaRPr lang="es-ES" sz="2400" dirty="0"/>
          </a:p>
        </p:txBody>
      </p:sp>
      <p:grpSp>
        <p:nvGrpSpPr>
          <p:cNvPr id="13" name="41 Grupo"/>
          <p:cNvGrpSpPr/>
          <p:nvPr/>
        </p:nvGrpSpPr>
        <p:grpSpPr>
          <a:xfrm>
            <a:off x="2010512" y="2060872"/>
            <a:ext cx="5143536" cy="396001"/>
            <a:chOff x="1928794" y="2077402"/>
            <a:chExt cx="5143536" cy="396001"/>
          </a:xfrm>
        </p:grpSpPr>
        <p:cxnSp>
          <p:nvCxnSpPr>
            <p:cNvPr id="14" name="42 Conector recto"/>
            <p:cNvCxnSpPr/>
            <p:nvPr/>
          </p:nvCxnSpPr>
          <p:spPr>
            <a:xfrm rot="16200000" flipH="1">
              <a:off x="4456119" y="2185402"/>
              <a:ext cx="216000" cy="0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43 Conector recto"/>
            <p:cNvCxnSpPr/>
            <p:nvPr/>
          </p:nvCxnSpPr>
          <p:spPr>
            <a:xfrm>
              <a:off x="1928794" y="2293402"/>
              <a:ext cx="5143536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44 Conector recto"/>
            <p:cNvCxnSpPr/>
            <p:nvPr/>
          </p:nvCxnSpPr>
          <p:spPr>
            <a:xfrm rot="16200000" flipH="1">
              <a:off x="1838794" y="2383403"/>
              <a:ext cx="180000" cy="0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45 Conector recto"/>
            <p:cNvCxnSpPr/>
            <p:nvPr/>
          </p:nvCxnSpPr>
          <p:spPr>
            <a:xfrm rot="16200000" flipH="1">
              <a:off x="7000330" y="2365402"/>
              <a:ext cx="144000" cy="0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46 Grupo"/>
          <p:cNvGrpSpPr/>
          <p:nvPr/>
        </p:nvGrpSpPr>
        <p:grpSpPr>
          <a:xfrm>
            <a:off x="868079" y="2493489"/>
            <a:ext cx="6980347" cy="461665"/>
            <a:chOff x="786361" y="2538707"/>
            <a:chExt cx="6980347" cy="461665"/>
          </a:xfrm>
        </p:grpSpPr>
        <p:sp>
          <p:nvSpPr>
            <p:cNvPr id="19" name="47 CuadroTexto"/>
            <p:cNvSpPr txBox="1"/>
            <p:nvPr/>
          </p:nvSpPr>
          <p:spPr>
            <a:xfrm>
              <a:off x="786361" y="2538707"/>
              <a:ext cx="2263761" cy="461665"/>
            </a:xfrm>
            <a:prstGeom prst="rect">
              <a:avLst/>
            </a:prstGeom>
            <a:noFill/>
            <a:ln>
              <a:solidFill>
                <a:srgbClr val="00319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MX" sz="2400" dirty="0"/>
                <a:t>Sobre el recurso </a:t>
              </a:r>
              <a:endParaRPr lang="es-ES" sz="2400" dirty="0"/>
            </a:p>
          </p:txBody>
        </p:sp>
        <p:sp>
          <p:nvSpPr>
            <p:cNvPr id="20" name="48 CuadroTexto"/>
            <p:cNvSpPr txBox="1"/>
            <p:nvPr/>
          </p:nvSpPr>
          <p:spPr>
            <a:xfrm>
              <a:off x="6198650" y="2538707"/>
              <a:ext cx="1568058" cy="461665"/>
            </a:xfrm>
            <a:prstGeom prst="rect">
              <a:avLst/>
            </a:prstGeom>
            <a:noFill/>
            <a:ln>
              <a:solidFill>
                <a:srgbClr val="00319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MX" sz="2400" dirty="0"/>
                <a:t>Al esfuerzo</a:t>
              </a:r>
              <a:endParaRPr lang="es-ES" sz="2400" dirty="0"/>
            </a:p>
          </p:txBody>
        </p:sp>
      </p:grpSp>
      <p:pic>
        <p:nvPicPr>
          <p:cNvPr id="21" name="49 Imagen" descr="alejandra EM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50" y="3115843"/>
            <a:ext cx="3022606" cy="1196633"/>
          </a:xfrm>
          <a:prstGeom prst="rect">
            <a:avLst/>
          </a:prstGeom>
        </p:spPr>
      </p:pic>
      <p:grpSp>
        <p:nvGrpSpPr>
          <p:cNvPr id="22" name="56 Grupo"/>
          <p:cNvGrpSpPr/>
          <p:nvPr/>
        </p:nvGrpSpPr>
        <p:grpSpPr>
          <a:xfrm>
            <a:off x="5172792" y="4451584"/>
            <a:ext cx="2711576" cy="2289784"/>
            <a:chOff x="5091074" y="4282488"/>
            <a:chExt cx="2711576" cy="2289784"/>
          </a:xfrm>
        </p:grpSpPr>
        <p:sp>
          <p:nvSpPr>
            <p:cNvPr id="23" name="57 CuadroTexto"/>
            <p:cNvSpPr txBox="1"/>
            <p:nvPr/>
          </p:nvSpPr>
          <p:spPr>
            <a:xfrm>
              <a:off x="6319552" y="4282488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Días de pesca</a:t>
              </a:r>
              <a:endParaRPr lang="es-ES" dirty="0"/>
            </a:p>
          </p:txBody>
        </p:sp>
        <p:sp>
          <p:nvSpPr>
            <p:cNvPr id="24" name="58 CuadroTexto"/>
            <p:cNvSpPr txBox="1"/>
            <p:nvPr/>
          </p:nvSpPr>
          <p:spPr>
            <a:xfrm>
              <a:off x="5263685" y="4825665"/>
              <a:ext cx="25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Número de viajes por día</a:t>
              </a:r>
              <a:endParaRPr lang="es-ES" dirty="0"/>
            </a:p>
          </p:txBody>
        </p:sp>
        <p:sp>
          <p:nvSpPr>
            <p:cNvPr id="25" name="59 CuadroTexto"/>
            <p:cNvSpPr txBox="1"/>
            <p:nvPr/>
          </p:nvSpPr>
          <p:spPr>
            <a:xfrm>
              <a:off x="5091074" y="5321544"/>
              <a:ext cx="2711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Número de embarcaciones</a:t>
              </a:r>
              <a:endParaRPr lang="es-ES" dirty="0"/>
            </a:p>
          </p:txBody>
        </p:sp>
        <p:sp>
          <p:nvSpPr>
            <p:cNvPr id="26" name="60 CuadroTexto"/>
            <p:cNvSpPr txBox="1"/>
            <p:nvPr/>
          </p:nvSpPr>
          <p:spPr>
            <a:xfrm>
              <a:off x="5421485" y="5738593"/>
              <a:ext cx="2381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Tipo y tamaño de malla</a:t>
              </a:r>
              <a:endParaRPr lang="es-ES" dirty="0"/>
            </a:p>
          </p:txBody>
        </p:sp>
        <p:sp>
          <p:nvSpPr>
            <p:cNvPr id="27" name="61 CuadroTexto"/>
            <p:cNvSpPr txBox="1"/>
            <p:nvPr/>
          </p:nvSpPr>
          <p:spPr>
            <a:xfrm>
              <a:off x="5579156" y="6202940"/>
              <a:ext cx="2223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Restricciones de la CB</a:t>
              </a:r>
              <a:endParaRPr lang="es-ES" dirty="0"/>
            </a:p>
          </p:txBody>
        </p:sp>
      </p:grpSp>
      <p:grpSp>
        <p:nvGrpSpPr>
          <p:cNvPr id="28" name="62 Grupo"/>
          <p:cNvGrpSpPr/>
          <p:nvPr/>
        </p:nvGrpSpPr>
        <p:grpSpPr>
          <a:xfrm>
            <a:off x="8037409" y="4331054"/>
            <a:ext cx="229572" cy="2197588"/>
            <a:chOff x="7955691" y="4161958"/>
            <a:chExt cx="229572" cy="2197588"/>
          </a:xfrm>
        </p:grpSpPr>
        <p:cxnSp>
          <p:nvCxnSpPr>
            <p:cNvPr id="29" name="63 Conector recto"/>
            <p:cNvCxnSpPr/>
            <p:nvPr/>
          </p:nvCxnSpPr>
          <p:spPr>
            <a:xfrm rot="16200000" flipH="1">
              <a:off x="7087262" y="5259958"/>
              <a:ext cx="2196000" cy="0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64 Conector recto"/>
            <p:cNvCxnSpPr/>
            <p:nvPr/>
          </p:nvCxnSpPr>
          <p:spPr>
            <a:xfrm>
              <a:off x="7970949" y="5941472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65 Conector recto"/>
            <p:cNvCxnSpPr/>
            <p:nvPr/>
          </p:nvCxnSpPr>
          <p:spPr>
            <a:xfrm>
              <a:off x="7970949" y="5512844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66 Conector recto"/>
            <p:cNvCxnSpPr/>
            <p:nvPr/>
          </p:nvCxnSpPr>
          <p:spPr>
            <a:xfrm>
              <a:off x="7970949" y="5011190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67 Conector recto"/>
            <p:cNvCxnSpPr/>
            <p:nvPr/>
          </p:nvCxnSpPr>
          <p:spPr>
            <a:xfrm>
              <a:off x="7970949" y="4500570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68 Conector recto"/>
            <p:cNvCxnSpPr/>
            <p:nvPr/>
          </p:nvCxnSpPr>
          <p:spPr>
            <a:xfrm>
              <a:off x="7955691" y="6357958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69 Grupo"/>
          <p:cNvGrpSpPr/>
          <p:nvPr/>
        </p:nvGrpSpPr>
        <p:grpSpPr>
          <a:xfrm>
            <a:off x="1296132" y="4526790"/>
            <a:ext cx="2547490" cy="2214578"/>
            <a:chOff x="1214414" y="4357694"/>
            <a:chExt cx="2547490" cy="2214578"/>
          </a:xfrm>
        </p:grpSpPr>
        <p:sp>
          <p:nvSpPr>
            <p:cNvPr id="36" name="70 CuadroTexto"/>
            <p:cNvSpPr txBox="1"/>
            <p:nvPr/>
          </p:nvSpPr>
          <p:spPr>
            <a:xfrm>
              <a:off x="1214414" y="4357694"/>
              <a:ext cx="1702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Cuotas de pesca</a:t>
              </a:r>
              <a:endParaRPr lang="es-ES" dirty="0"/>
            </a:p>
          </p:txBody>
        </p:sp>
        <p:sp>
          <p:nvSpPr>
            <p:cNvPr id="37" name="71 CuadroTexto"/>
            <p:cNvSpPr txBox="1"/>
            <p:nvPr/>
          </p:nvSpPr>
          <p:spPr>
            <a:xfrm>
              <a:off x="1214414" y="4833947"/>
              <a:ext cx="1365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Talla mínima</a:t>
              </a:r>
              <a:endParaRPr lang="es-ES" dirty="0"/>
            </a:p>
          </p:txBody>
        </p:sp>
        <p:sp>
          <p:nvSpPr>
            <p:cNvPr id="38" name="72 CuadroTexto"/>
            <p:cNvSpPr txBox="1"/>
            <p:nvPr/>
          </p:nvSpPr>
          <p:spPr>
            <a:xfrm>
              <a:off x="1214414" y="5310200"/>
              <a:ext cx="224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Protección del desove</a:t>
              </a:r>
              <a:endParaRPr lang="es-ES" dirty="0"/>
            </a:p>
          </p:txBody>
        </p:sp>
        <p:sp>
          <p:nvSpPr>
            <p:cNvPr id="39" name="73 CuadroTexto"/>
            <p:cNvSpPr txBox="1"/>
            <p:nvPr/>
          </p:nvSpPr>
          <p:spPr>
            <a:xfrm>
              <a:off x="1214414" y="5786454"/>
              <a:ext cx="2245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Veda (totales y áreas)</a:t>
              </a:r>
              <a:endParaRPr lang="es-ES" dirty="0"/>
            </a:p>
          </p:txBody>
        </p:sp>
        <p:sp>
          <p:nvSpPr>
            <p:cNvPr id="40" name="74 CuadroTexto"/>
            <p:cNvSpPr txBox="1"/>
            <p:nvPr/>
          </p:nvSpPr>
          <p:spPr>
            <a:xfrm>
              <a:off x="1229672" y="6202940"/>
              <a:ext cx="2532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Áreas /zonas restringidas</a:t>
              </a:r>
              <a:endParaRPr lang="es-ES" dirty="0"/>
            </a:p>
          </p:txBody>
        </p:sp>
      </p:grpSp>
      <p:grpSp>
        <p:nvGrpSpPr>
          <p:cNvPr id="41" name="75 Grupo"/>
          <p:cNvGrpSpPr/>
          <p:nvPr/>
        </p:nvGrpSpPr>
        <p:grpSpPr>
          <a:xfrm>
            <a:off x="1010379" y="4347914"/>
            <a:ext cx="229573" cy="2196000"/>
            <a:chOff x="928661" y="4178818"/>
            <a:chExt cx="229573" cy="2196000"/>
          </a:xfrm>
        </p:grpSpPr>
        <p:cxnSp>
          <p:nvCxnSpPr>
            <p:cNvPr id="42" name="76 Conector recto"/>
            <p:cNvCxnSpPr/>
            <p:nvPr/>
          </p:nvCxnSpPr>
          <p:spPr>
            <a:xfrm rot="16200000" flipH="1">
              <a:off x="-169339" y="5276818"/>
              <a:ext cx="2196000" cy="0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77 Conector recto"/>
            <p:cNvCxnSpPr/>
            <p:nvPr/>
          </p:nvCxnSpPr>
          <p:spPr>
            <a:xfrm>
              <a:off x="928662" y="5941472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78 Conector recto"/>
            <p:cNvCxnSpPr/>
            <p:nvPr/>
          </p:nvCxnSpPr>
          <p:spPr>
            <a:xfrm>
              <a:off x="928662" y="5512844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79 Conector recto"/>
            <p:cNvCxnSpPr/>
            <p:nvPr/>
          </p:nvCxnSpPr>
          <p:spPr>
            <a:xfrm>
              <a:off x="928662" y="5011190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80 Conector recto"/>
            <p:cNvCxnSpPr/>
            <p:nvPr/>
          </p:nvCxnSpPr>
          <p:spPr>
            <a:xfrm>
              <a:off x="928662" y="4512712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81 Conector recto"/>
            <p:cNvCxnSpPr/>
            <p:nvPr/>
          </p:nvCxnSpPr>
          <p:spPr>
            <a:xfrm>
              <a:off x="943920" y="6357958"/>
              <a:ext cx="214314" cy="1588"/>
            </a:xfrm>
            <a:prstGeom prst="line">
              <a:avLst/>
            </a:prstGeom>
            <a:ln>
              <a:solidFill>
                <a:srgbClr val="0031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6" descr="anch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8134" y="3467724"/>
            <a:ext cx="2159955" cy="66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592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La anchoveta: Manejo adaptativo sobre el recurso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5536" y="1555099"/>
            <a:ext cx="40324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rgbClr val="FF0000"/>
                </a:solidFill>
              </a:rPr>
              <a:t>R.M. 463-91-PE</a:t>
            </a:r>
          </a:p>
          <a:p>
            <a:pPr algn="ctr"/>
            <a:r>
              <a:rPr lang="es-ES" sz="1600" b="1" dirty="0">
                <a:solidFill>
                  <a:srgbClr val="FF0000"/>
                </a:solidFill>
              </a:rPr>
              <a:t>Criterios para el ordenamiento de la pesquería de anchoveta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 rot="16200000">
            <a:off x="-445332" y="3128553"/>
            <a:ext cx="14449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200" b="1" i="1" dirty="0"/>
              <a:t>Temporada de pesca </a:t>
            </a:r>
          </a:p>
          <a:p>
            <a:r>
              <a:rPr lang="es-ES" sz="1200" b="1" i="1" dirty="0"/>
              <a:t>según año biológico</a:t>
            </a: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 rot="16200000">
            <a:off x="-397082" y="5240543"/>
            <a:ext cx="13484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600" b="1" i="1"/>
            </a:lvl1pPr>
          </a:lstStyle>
          <a:p>
            <a:pPr algn="ctr"/>
            <a:r>
              <a:rPr lang="es-ES" sz="1200" dirty="0"/>
              <a:t>Protección: Veda reproductiva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6" y="2407800"/>
            <a:ext cx="4336196" cy="437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52936"/>
            <a:ext cx="3540676" cy="38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Text Box 2"/>
          <p:cNvSpPr txBox="1">
            <a:spLocks noChangeArrowheads="1"/>
          </p:cNvSpPr>
          <p:nvPr/>
        </p:nvSpPr>
        <p:spPr bwMode="auto">
          <a:xfrm>
            <a:off x="5004048" y="1556792"/>
            <a:ext cx="403244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rgbClr val="FF0000"/>
                </a:solidFill>
              </a:rPr>
              <a:t>R.M. 209-91-PE</a:t>
            </a:r>
          </a:p>
          <a:p>
            <a:pPr algn="just"/>
            <a:r>
              <a:rPr lang="es-ES" sz="1600" b="1" dirty="0">
                <a:solidFill>
                  <a:srgbClr val="FF0000"/>
                </a:solidFill>
              </a:rPr>
              <a:t>Aprueban relación de tallas mínimas de captura y tolerancia máxima de ejemplares juveniles de principales peces marinos e invertebrados</a:t>
            </a:r>
          </a:p>
        </p:txBody>
      </p:sp>
    </p:spTree>
    <p:extLst>
      <p:ext uri="{BB962C8B-B14F-4D97-AF65-F5344CB8AC3E}">
        <p14:creationId xmlns:p14="http://schemas.microsoft.com/office/powerpoint/2010/main" val="16012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b="1" dirty="0"/>
              <a:t>Condiciones ambientales en el mar peruano</a:t>
            </a:r>
          </a:p>
        </p:txBody>
      </p:sp>
    </p:spTree>
    <p:extLst>
      <p:ext uri="{BB962C8B-B14F-4D97-AF65-F5344CB8AC3E}">
        <p14:creationId xmlns:p14="http://schemas.microsoft.com/office/powerpoint/2010/main" val="5277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La anchoveta: Manejo adaptativo sobre el recurso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96186"/>
            <a:ext cx="713753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2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9C8D-1856-ADB9-05D7-B7F96102E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>
            <a:extLst>
              <a:ext uri="{FF2B5EF4-FFF2-40B4-BE49-F238E27FC236}">
                <a16:creationId xmlns:a16="http://schemas.microsoft.com/office/drawing/2014/main" id="{38A04131-FAA0-4BC4-FD07-95A4E8780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La anchoveta: Manejo adaptativo sobre el recurso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E356A-D1FB-C586-4C77-AB7CB458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917610"/>
            <a:ext cx="5220072" cy="457146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B0B2D94-2F0A-5148-7B8E-0586176E217C}"/>
              </a:ext>
            </a:extLst>
          </p:cNvPr>
          <p:cNvSpPr txBox="1"/>
          <p:nvPr/>
        </p:nvSpPr>
        <p:spPr>
          <a:xfrm>
            <a:off x="5289377" y="193309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Líneas imaginarias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1ACBD8-59D8-052C-9CD6-F64A8F2798C2}"/>
              </a:ext>
            </a:extLst>
          </p:cNvPr>
          <p:cNvSpPr txBox="1"/>
          <p:nvPr/>
        </p:nvSpPr>
        <p:spPr>
          <a:xfrm>
            <a:off x="5505401" y="2302431"/>
            <a:ext cx="3531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Paralelas a costa cada 10 </a:t>
            </a:r>
            <a:r>
              <a:rPr lang="es-PE" dirty="0" err="1"/>
              <a:t>mn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Latitudinalmente cada 30 grados</a:t>
            </a:r>
          </a:p>
        </p:txBody>
      </p:sp>
    </p:spTree>
    <p:extLst>
      <p:ext uri="{BB962C8B-B14F-4D97-AF65-F5344CB8AC3E}">
        <p14:creationId xmlns:p14="http://schemas.microsoft.com/office/powerpoint/2010/main" val="24500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La anchoveta: Manejo adaptativo del esfuerzo pesquero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4613" y="2773609"/>
            <a:ext cx="2952328" cy="4924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eaLnBrk="1" hangingPunct="1"/>
            <a:r>
              <a:rPr 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N° promedio de </a:t>
            </a:r>
          </a:p>
          <a:p>
            <a:pPr algn="ctr" eaLnBrk="1" hangingPunct="1"/>
            <a:r>
              <a:rPr 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embarcaciones por día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1"/>
          <p:cNvPicPr>
            <a:picLocks noChangeAspect="1"/>
          </p:cNvPicPr>
          <p:nvPr/>
        </p:nvPicPr>
        <p:blipFill rotWithShape="1">
          <a:blip r:embed="rId3"/>
          <a:srcRect b="9023"/>
          <a:stretch/>
        </p:blipFill>
        <p:spPr>
          <a:xfrm>
            <a:off x="3578990" y="1658407"/>
            <a:ext cx="5241482" cy="2722848"/>
          </a:xfrm>
          <a:prstGeom prst="rect">
            <a:avLst/>
          </a:prstGeom>
          <a:noFill/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17306" y="5529610"/>
            <a:ext cx="2519635" cy="24622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Días efectivos de pesca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2"/>
          <p:cNvPicPr>
            <a:picLocks noChangeAspect="1"/>
          </p:cNvPicPr>
          <p:nvPr/>
        </p:nvPicPr>
        <p:blipFill rotWithShape="1">
          <a:blip r:embed="rId4"/>
          <a:srcRect b="5346"/>
          <a:stretch/>
        </p:blipFill>
        <p:spPr>
          <a:xfrm>
            <a:off x="3767125" y="4492067"/>
            <a:ext cx="4968000" cy="23213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1 CuadroTexto"/>
          <p:cNvSpPr txBox="1"/>
          <p:nvPr/>
        </p:nvSpPr>
        <p:spPr>
          <a:xfrm>
            <a:off x="4932040" y="4736177"/>
            <a:ext cx="127002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PE" sz="1200" dirty="0"/>
              <a:t>Carrera Olímpica</a:t>
            </a:r>
            <a:endParaRPr lang="es-ES" sz="1200" dirty="0"/>
          </a:p>
        </p:txBody>
      </p:sp>
      <p:sp>
        <p:nvSpPr>
          <p:cNvPr id="3" name="2 Flecha arriba"/>
          <p:cNvSpPr/>
          <p:nvPr/>
        </p:nvSpPr>
        <p:spPr>
          <a:xfrm>
            <a:off x="5344501" y="4481034"/>
            <a:ext cx="445106" cy="244110"/>
          </a:xfrm>
          <a:prstGeom prst="upArrow">
            <a:avLst/>
          </a:prstGeom>
          <a:solidFill>
            <a:srgbClr val="FF99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Flecha arriba"/>
          <p:cNvSpPr/>
          <p:nvPr/>
        </p:nvSpPr>
        <p:spPr>
          <a:xfrm flipV="1">
            <a:off x="5351030" y="5013176"/>
            <a:ext cx="445106" cy="244110"/>
          </a:xfrm>
          <a:prstGeom prst="upArrow">
            <a:avLst/>
          </a:prstGeom>
          <a:solidFill>
            <a:srgbClr val="FF99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CuadroTexto"/>
          <p:cNvSpPr txBox="1"/>
          <p:nvPr/>
        </p:nvSpPr>
        <p:spPr>
          <a:xfrm>
            <a:off x="395536" y="3864424"/>
            <a:ext cx="3141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rgbClr val="FF0000"/>
                </a:solidFill>
              </a:rPr>
              <a:t>LEY 1084</a:t>
            </a:r>
          </a:p>
          <a:p>
            <a:pPr algn="ctr"/>
            <a:r>
              <a:rPr lang="es-MX" sz="1600" b="1" dirty="0">
                <a:solidFill>
                  <a:srgbClr val="FF0000"/>
                </a:solidFill>
              </a:rPr>
              <a:t>Aprueba el Reglamento </a:t>
            </a:r>
          </a:p>
          <a:p>
            <a:pPr algn="ctr"/>
            <a:r>
              <a:rPr lang="es-MX" sz="1600" b="1" dirty="0">
                <a:solidFill>
                  <a:srgbClr val="FF0000"/>
                </a:solidFill>
              </a:rPr>
              <a:t>- Ley sobre Límites Máximos de Captura por  Embarcación (LMCE) -  </a:t>
            </a:r>
            <a:endParaRPr lang="es-E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9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" sz="2600" b="1" dirty="0">
                <a:latin typeface="Arial" charset="0"/>
                <a:cs typeface="Arial" charset="0"/>
              </a:rPr>
              <a:t>La anchoveta: Manejo adaptativo del esfuerzo pesquero</a:t>
            </a:r>
            <a:endParaRPr lang="es-ES_tradnl" sz="2600" b="1" dirty="0">
              <a:latin typeface="Arial" charset="0"/>
              <a:cs typeface="Arial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639919" y="1484784"/>
            <a:ext cx="5792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b="1" dirty="0">
                <a:solidFill>
                  <a:srgbClr val="FF0000"/>
                </a:solidFill>
              </a:rPr>
              <a:t>DS  N° 005-2012-PEODUCE: </a:t>
            </a:r>
          </a:p>
          <a:p>
            <a:pPr algn="ctr"/>
            <a:r>
              <a:rPr lang="es-MX" sz="1600" b="1" dirty="0">
                <a:solidFill>
                  <a:srgbClr val="FF0000"/>
                </a:solidFill>
              </a:rPr>
              <a:t>Modifican el Reglamento de Ordenamiento Pesquero (ROP) - CHD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45979" y="2132856"/>
            <a:ext cx="4712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/>
              <a:t>Definiciones aplicables y zonas de reserva para CHD</a:t>
            </a:r>
            <a:endParaRPr lang="es-ES" sz="16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178216" y="4860449"/>
            <a:ext cx="8858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/>
              <a:t>Prohibición de construcción</a:t>
            </a:r>
            <a:r>
              <a:rPr lang="es-MX" sz="1600" dirty="0"/>
              <a:t> de nuevas embarcaciones y/o establecimientos industriales de reaprovechamiento de descartes y residuos de recursos </a:t>
            </a:r>
            <a:r>
              <a:rPr lang="es-MX" sz="1600" dirty="0" err="1"/>
              <a:t>hidrobiológicos</a:t>
            </a:r>
            <a:r>
              <a:rPr lang="es-MX" sz="1600" dirty="0"/>
              <a:t>.</a:t>
            </a:r>
            <a:endParaRPr lang="es-ES" sz="1600" dirty="0"/>
          </a:p>
        </p:txBody>
      </p:sp>
      <p:grpSp>
        <p:nvGrpSpPr>
          <p:cNvPr id="17" name="15 Grupo"/>
          <p:cNvGrpSpPr/>
          <p:nvPr/>
        </p:nvGrpSpPr>
        <p:grpSpPr>
          <a:xfrm>
            <a:off x="-32" y="2471410"/>
            <a:ext cx="3857652" cy="1890721"/>
            <a:chOff x="-32" y="2214554"/>
            <a:chExt cx="3857652" cy="1890721"/>
          </a:xfrm>
        </p:grpSpPr>
        <p:sp>
          <p:nvSpPr>
            <p:cNvPr id="18" name="17 CuadroTexto"/>
            <p:cNvSpPr txBox="1"/>
            <p:nvPr/>
          </p:nvSpPr>
          <p:spPr>
            <a:xfrm>
              <a:off x="1128617" y="2214554"/>
              <a:ext cx="14246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dirty="0">
                  <a:solidFill>
                    <a:srgbClr val="7030A0"/>
                  </a:solidFill>
                </a:rPr>
                <a:t>Flota artesanal</a:t>
              </a:r>
              <a:endParaRPr lang="es-ES" sz="1600" dirty="0">
                <a:solidFill>
                  <a:srgbClr val="7030A0"/>
                </a:solidFill>
              </a:endParaRPr>
            </a:p>
          </p:txBody>
        </p:sp>
        <p:pic>
          <p:nvPicPr>
            <p:cNvPr id="19" name="18 Imagen" descr="anchoveta_chd_pes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2620" y="2581275"/>
              <a:ext cx="1905000" cy="1524000"/>
            </a:xfrm>
            <a:prstGeom prst="rect">
              <a:avLst/>
            </a:prstGeom>
          </p:spPr>
        </p:pic>
        <p:sp>
          <p:nvSpPr>
            <p:cNvPr id="20" name="19 CuadroTexto"/>
            <p:cNvSpPr txBox="1"/>
            <p:nvPr/>
          </p:nvSpPr>
          <p:spPr>
            <a:xfrm>
              <a:off x="-32" y="2928934"/>
              <a:ext cx="1928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/>
                <a:t>CB: hasta 10 m</a:t>
              </a:r>
              <a:r>
                <a:rPr lang="es-MX" sz="1600" baseline="30000" dirty="0"/>
                <a:t>3</a:t>
              </a:r>
              <a:endParaRPr lang="es-ES" sz="1600" baseline="30000" dirty="0"/>
            </a:p>
          </p:txBody>
        </p:sp>
        <p:sp>
          <p:nvSpPr>
            <p:cNvPr id="21" name="20 CuadroTexto"/>
            <p:cNvSpPr txBox="1"/>
            <p:nvPr/>
          </p:nvSpPr>
          <p:spPr>
            <a:xfrm>
              <a:off x="-32" y="3416858"/>
              <a:ext cx="1928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/>
                <a:t>Trabajo manual</a:t>
              </a:r>
              <a:endParaRPr lang="es-ES" sz="1600" baseline="30000" dirty="0"/>
            </a:p>
          </p:txBody>
        </p:sp>
      </p:grpSp>
      <p:grpSp>
        <p:nvGrpSpPr>
          <p:cNvPr id="22" name="16 Grupo"/>
          <p:cNvGrpSpPr/>
          <p:nvPr/>
        </p:nvGrpSpPr>
        <p:grpSpPr>
          <a:xfrm>
            <a:off x="3929058" y="2471410"/>
            <a:ext cx="4929222" cy="1891482"/>
            <a:chOff x="3929058" y="2214554"/>
            <a:chExt cx="4929222" cy="1891482"/>
          </a:xfrm>
        </p:grpSpPr>
        <p:sp>
          <p:nvSpPr>
            <p:cNvPr id="23" name="22 CuadroTexto"/>
            <p:cNvSpPr txBox="1"/>
            <p:nvPr/>
          </p:nvSpPr>
          <p:spPr>
            <a:xfrm>
              <a:off x="5703840" y="2214554"/>
              <a:ext cx="1726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dirty="0">
                  <a:solidFill>
                    <a:srgbClr val="7030A0"/>
                  </a:solidFill>
                </a:rPr>
                <a:t>Flota menor escala</a:t>
              </a:r>
              <a:endParaRPr lang="es-ES" sz="1600" dirty="0">
                <a:solidFill>
                  <a:srgbClr val="7030A0"/>
                </a:solidFill>
              </a:endParaRPr>
            </a:p>
          </p:txBody>
        </p:sp>
        <p:pic>
          <p:nvPicPr>
            <p:cNvPr id="24" name="23 Imagen" descr="Artesanalfoto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9058" y="2574632"/>
              <a:ext cx="2857520" cy="1531404"/>
            </a:xfrm>
            <a:prstGeom prst="rect">
              <a:avLst/>
            </a:prstGeom>
          </p:spPr>
        </p:pic>
        <p:sp>
          <p:nvSpPr>
            <p:cNvPr id="25" name="24 CuadroTexto"/>
            <p:cNvSpPr txBox="1"/>
            <p:nvPr/>
          </p:nvSpPr>
          <p:spPr>
            <a:xfrm>
              <a:off x="6929454" y="2643182"/>
              <a:ext cx="1928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/>
                <a:t>CB: 10 &lt; Xm</a:t>
              </a:r>
              <a:r>
                <a:rPr lang="es-MX" sz="1600" baseline="30000" dirty="0"/>
                <a:t>3 </a:t>
              </a:r>
              <a:r>
                <a:rPr lang="es-MX" sz="1600" dirty="0">
                  <a:latin typeface="Times New Roman"/>
                  <a:cs typeface="Times New Roman"/>
                </a:rPr>
                <a:t>≤ 35</a:t>
              </a:r>
              <a:endParaRPr lang="es-ES" sz="1600" dirty="0"/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6929454" y="3059668"/>
              <a:ext cx="1928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/>
                <a:t>Eslora: &lt; 15 m</a:t>
              </a:r>
              <a:endParaRPr lang="es-ES" sz="1600" baseline="30000" dirty="0"/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6929454" y="3488296"/>
              <a:ext cx="1928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/>
                <a:t>Equipos y sistemas de pesca</a:t>
              </a:r>
              <a:endParaRPr lang="es-ES" sz="1600" baseline="30000" dirty="0"/>
            </a:p>
          </p:txBody>
        </p:sp>
      </p:grpSp>
      <p:sp>
        <p:nvSpPr>
          <p:cNvPr id="28" name="27 CuadroTexto"/>
          <p:cNvSpPr txBox="1"/>
          <p:nvPr/>
        </p:nvSpPr>
        <p:spPr>
          <a:xfrm>
            <a:off x="857224" y="4388094"/>
            <a:ext cx="2255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Área de acción: 0 – 5 </a:t>
            </a:r>
            <a:r>
              <a:rPr lang="es-MX" sz="1600" dirty="0" err="1"/>
              <a:t>mn</a:t>
            </a:r>
            <a:endParaRPr lang="es-ES" sz="16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5076007" y="4400236"/>
            <a:ext cx="236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Área de acción: 5 – 10 </a:t>
            </a:r>
            <a:r>
              <a:rPr lang="es-MX" sz="1600" dirty="0" err="1"/>
              <a:t>mn</a:t>
            </a:r>
            <a:endParaRPr lang="es-ES" sz="1600" dirty="0"/>
          </a:p>
        </p:txBody>
      </p:sp>
      <p:grpSp>
        <p:nvGrpSpPr>
          <p:cNvPr id="30" name="29 Grupo"/>
          <p:cNvGrpSpPr/>
          <p:nvPr/>
        </p:nvGrpSpPr>
        <p:grpSpPr>
          <a:xfrm>
            <a:off x="2428860" y="5357826"/>
            <a:ext cx="5597055" cy="1501877"/>
            <a:chOff x="2428860" y="5357826"/>
            <a:chExt cx="5597055" cy="1501877"/>
          </a:xfrm>
        </p:grpSpPr>
        <p:pic>
          <p:nvPicPr>
            <p:cNvPr id="31" name="30 Imagen" descr="Stop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660" t="6653" r="13383" b="10001"/>
            <a:stretch>
              <a:fillRect/>
            </a:stretch>
          </p:blipFill>
          <p:spPr>
            <a:xfrm>
              <a:off x="4714877" y="5357827"/>
              <a:ext cx="1350178" cy="1500198"/>
            </a:xfrm>
            <a:prstGeom prst="rect">
              <a:avLst/>
            </a:prstGeom>
          </p:spPr>
        </p:pic>
        <p:pic>
          <p:nvPicPr>
            <p:cNvPr id="32" name="31 Imagen" descr="construc_barco.jp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28860" y="5429264"/>
              <a:ext cx="2257080" cy="1357298"/>
            </a:xfrm>
            <a:prstGeom prst="rect">
              <a:avLst/>
            </a:prstGeom>
          </p:spPr>
        </p:pic>
        <p:pic>
          <p:nvPicPr>
            <p:cNvPr id="33" name="32 Imagen" descr="fab_residual.gi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0760" y="5357826"/>
              <a:ext cx="2025155" cy="1501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>
            <a:noAutofit/>
          </a:bodyPr>
          <a:lstStyle/>
          <a:p>
            <a:r>
              <a:rPr lang="es-ES" sz="2800" b="1" dirty="0"/>
              <a:t>Comercialización de la anchoveta</a:t>
            </a:r>
          </a:p>
        </p:txBody>
      </p:sp>
    </p:spTree>
    <p:extLst>
      <p:ext uri="{BB962C8B-B14F-4D97-AF65-F5344CB8AC3E}">
        <p14:creationId xmlns:p14="http://schemas.microsoft.com/office/powerpoint/2010/main" val="317563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/>
              <a:t>Productos</a:t>
            </a:r>
            <a:r>
              <a:rPr lang="en-US" sz="2800" dirty="0"/>
              <a:t> </a:t>
            </a:r>
            <a:r>
              <a:rPr lang="en-US" sz="2800" dirty="0" err="1"/>
              <a:t>para</a:t>
            </a:r>
            <a:r>
              <a:rPr lang="en-US" sz="2800" dirty="0"/>
              <a:t> </a:t>
            </a:r>
            <a:r>
              <a:rPr lang="en-US" sz="2800" dirty="0" err="1"/>
              <a:t>consumo</a:t>
            </a:r>
            <a:r>
              <a:rPr lang="en-US" sz="2800" dirty="0"/>
              <a:t> </a:t>
            </a:r>
            <a:r>
              <a:rPr lang="en-US" sz="2800" dirty="0" err="1"/>
              <a:t>humano</a:t>
            </a:r>
            <a:r>
              <a:rPr lang="en-US" sz="2800" dirty="0"/>
              <a:t> </a:t>
            </a:r>
            <a:r>
              <a:rPr lang="en-US" sz="2800" dirty="0" err="1"/>
              <a:t>derivados</a:t>
            </a:r>
            <a:r>
              <a:rPr lang="en-US" sz="2800" dirty="0"/>
              <a:t> de la </a:t>
            </a:r>
            <a:r>
              <a:rPr lang="en-US" sz="2800" dirty="0" err="1"/>
              <a:t>anchoveta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0" t="16544" r="16183" b="10478"/>
          <a:stretch/>
        </p:blipFill>
        <p:spPr bwMode="auto">
          <a:xfrm>
            <a:off x="251520" y="1689234"/>
            <a:ext cx="7622741" cy="505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5580112" y="2049274"/>
            <a:ext cx="1368152" cy="894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12 Grupo"/>
          <p:cNvGrpSpPr/>
          <p:nvPr/>
        </p:nvGrpSpPr>
        <p:grpSpPr>
          <a:xfrm>
            <a:off x="5580112" y="2193290"/>
            <a:ext cx="1224136" cy="750558"/>
            <a:chOff x="422109" y="4896552"/>
            <a:chExt cx="2756575" cy="1800721"/>
          </a:xfrm>
          <a:solidFill>
            <a:schemeClr val="bg1"/>
          </a:solidFill>
        </p:grpSpPr>
        <p:pic>
          <p:nvPicPr>
            <p:cNvPr id="14" name="13 Imagen" descr="saco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109" y="4896552"/>
              <a:ext cx="1485595" cy="1800721"/>
            </a:xfrm>
            <a:prstGeom prst="rect">
              <a:avLst/>
            </a:prstGeom>
            <a:grpFill/>
          </p:spPr>
        </p:pic>
        <p:pic>
          <p:nvPicPr>
            <p:cNvPr id="15" name="14 Imagen" descr="oilfish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6929" y="4896553"/>
              <a:ext cx="1161755" cy="1800720"/>
            </a:xfrm>
            <a:prstGeom prst="rect">
              <a:avLst/>
            </a:prstGeom>
            <a:grpFill/>
          </p:spPr>
        </p:pic>
      </p:grpSp>
      <p:sp>
        <p:nvSpPr>
          <p:cNvPr id="4" name="3 CuadroTexto"/>
          <p:cNvSpPr txBox="1"/>
          <p:nvPr/>
        </p:nvSpPr>
        <p:spPr>
          <a:xfrm>
            <a:off x="7906683" y="1916832"/>
            <a:ext cx="10871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b="1" dirty="0">
                <a:solidFill>
                  <a:srgbClr val="FF0000"/>
                </a:solidFill>
              </a:rPr>
              <a:t>Consumo</a:t>
            </a:r>
          </a:p>
          <a:p>
            <a:pPr algn="ctr"/>
            <a:r>
              <a:rPr lang="es-PE" b="1" dirty="0">
                <a:solidFill>
                  <a:srgbClr val="FF0000"/>
                </a:solidFill>
              </a:rPr>
              <a:t>Humano</a:t>
            </a:r>
          </a:p>
          <a:p>
            <a:pPr algn="ctr"/>
            <a:r>
              <a:rPr lang="es-PE" b="1" dirty="0">
                <a:solidFill>
                  <a:srgbClr val="FF0000"/>
                </a:solidFill>
              </a:rPr>
              <a:t>Indirecto</a:t>
            </a:r>
          </a:p>
          <a:p>
            <a:pPr algn="ctr"/>
            <a:r>
              <a:rPr lang="es-PE" b="1" dirty="0">
                <a:solidFill>
                  <a:srgbClr val="FF0000"/>
                </a:solidFill>
              </a:rPr>
              <a:t>(CHI)</a:t>
            </a:r>
          </a:p>
          <a:p>
            <a:pPr algn="ctr"/>
            <a:r>
              <a:rPr lang="es-PE" b="1" dirty="0">
                <a:solidFill>
                  <a:srgbClr val="FF0000"/>
                </a:solidFill>
                <a:sym typeface="Symbol"/>
              </a:rPr>
              <a:t>99%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7884368" y="4005064"/>
            <a:ext cx="1087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b="1" dirty="0">
                <a:solidFill>
                  <a:srgbClr val="FF0000"/>
                </a:solidFill>
              </a:rPr>
              <a:t>Consumo</a:t>
            </a:r>
          </a:p>
          <a:p>
            <a:pPr algn="ctr"/>
            <a:r>
              <a:rPr lang="es-PE" b="1" dirty="0">
                <a:solidFill>
                  <a:srgbClr val="FF0000"/>
                </a:solidFill>
              </a:rPr>
              <a:t>Humano</a:t>
            </a:r>
          </a:p>
          <a:p>
            <a:pPr algn="ctr"/>
            <a:r>
              <a:rPr lang="es-PE" b="1" dirty="0">
                <a:solidFill>
                  <a:srgbClr val="FF0000"/>
                </a:solidFill>
              </a:rPr>
              <a:t>Directo</a:t>
            </a:r>
          </a:p>
          <a:p>
            <a:pPr algn="ctr"/>
            <a:r>
              <a:rPr lang="es-PE" b="1" dirty="0">
                <a:solidFill>
                  <a:srgbClr val="FF0000"/>
                </a:solidFill>
              </a:rPr>
              <a:t>(CHD)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3779912" y="6453336"/>
            <a:ext cx="535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dirty="0"/>
              <a:t>Impactos ambientales, aspectos socioeconómicos, cadenas de producción, anchoveta </a:t>
            </a:r>
          </a:p>
          <a:p>
            <a:pPr algn="r"/>
            <a:r>
              <a:rPr lang="es-PE" sz="1200" dirty="0" err="1"/>
              <a:t>Freon</a:t>
            </a:r>
            <a:r>
              <a:rPr lang="es-PE" sz="1200" dirty="0"/>
              <a:t>, </a:t>
            </a:r>
            <a:r>
              <a:rPr lang="es-PE" sz="1200" dirty="0" err="1"/>
              <a:t>Bouchon</a:t>
            </a:r>
            <a:r>
              <a:rPr lang="es-PE" sz="1200" dirty="0"/>
              <a:t> y Estrella 2009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0277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/>
              <a:t>Exportaciones</a:t>
            </a:r>
            <a:r>
              <a:rPr lang="en-US" sz="2800" dirty="0"/>
              <a:t> de </a:t>
            </a:r>
            <a:r>
              <a:rPr lang="en-US" sz="2800" dirty="0" err="1"/>
              <a:t>harina</a:t>
            </a:r>
            <a:r>
              <a:rPr lang="en-US" sz="2800" dirty="0"/>
              <a:t> y </a:t>
            </a:r>
            <a:r>
              <a:rPr lang="en-US" sz="2800" dirty="0" err="1"/>
              <a:t>aceite</a:t>
            </a:r>
            <a:r>
              <a:rPr lang="en-US" sz="2800" dirty="0"/>
              <a:t> de </a:t>
            </a:r>
            <a:r>
              <a:rPr lang="en-US" sz="2800" dirty="0" err="1"/>
              <a:t>pescado</a:t>
            </a:r>
            <a:endParaRPr lang="en-US" sz="2800" dirty="0"/>
          </a:p>
        </p:txBody>
      </p:sp>
      <p:grpSp>
        <p:nvGrpSpPr>
          <p:cNvPr id="7" name="6 Grupo"/>
          <p:cNvGrpSpPr/>
          <p:nvPr/>
        </p:nvGrpSpPr>
        <p:grpSpPr>
          <a:xfrm>
            <a:off x="323528" y="1556792"/>
            <a:ext cx="8637984" cy="5203967"/>
            <a:chOff x="440742" y="1556792"/>
            <a:chExt cx="8637984" cy="520396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" t="17086" r="7285" b="7311"/>
            <a:stretch/>
          </p:blipFill>
          <p:spPr bwMode="auto">
            <a:xfrm>
              <a:off x="440742" y="1556792"/>
              <a:ext cx="8595754" cy="3971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" t="21053" r="7087" b="56706"/>
            <a:stretch/>
          </p:blipFill>
          <p:spPr bwMode="auto">
            <a:xfrm>
              <a:off x="467544" y="5517232"/>
              <a:ext cx="8595754" cy="1243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5 Grupo"/>
            <p:cNvGrpSpPr/>
            <p:nvPr/>
          </p:nvGrpSpPr>
          <p:grpSpPr>
            <a:xfrm>
              <a:off x="1796400" y="2780928"/>
              <a:ext cx="923651" cy="720080"/>
              <a:chOff x="1776141" y="2780928"/>
              <a:chExt cx="923651" cy="720080"/>
            </a:xfrm>
          </p:grpSpPr>
          <p:sp>
            <p:nvSpPr>
              <p:cNvPr id="4" name="3 Flecha abajo"/>
              <p:cNvSpPr/>
              <p:nvPr/>
            </p:nvSpPr>
            <p:spPr>
              <a:xfrm>
                <a:off x="2093950" y="2780928"/>
                <a:ext cx="288032" cy="180000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DA5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4 CuadroTexto"/>
              <p:cNvSpPr txBox="1"/>
              <p:nvPr/>
            </p:nvSpPr>
            <p:spPr>
              <a:xfrm>
                <a:off x="1776141" y="3100898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PE" sz="1000" dirty="0"/>
                  <a:t>EN 97-98</a:t>
                </a:r>
              </a:p>
              <a:p>
                <a:pPr algn="ctr"/>
                <a:r>
                  <a:rPr lang="es-PE" sz="1000" dirty="0"/>
                  <a:t>Extraordinario</a:t>
                </a:r>
                <a:endParaRPr lang="es-ES" sz="1000" dirty="0"/>
              </a:p>
            </p:txBody>
          </p:sp>
        </p:grpSp>
        <p:grpSp>
          <p:nvGrpSpPr>
            <p:cNvPr id="20" name="19 Grupo"/>
            <p:cNvGrpSpPr/>
            <p:nvPr/>
          </p:nvGrpSpPr>
          <p:grpSpPr>
            <a:xfrm>
              <a:off x="3694963" y="2780928"/>
              <a:ext cx="686406" cy="720080"/>
              <a:chOff x="1894763" y="2780928"/>
              <a:chExt cx="686406" cy="720080"/>
            </a:xfrm>
          </p:grpSpPr>
          <p:sp>
            <p:nvSpPr>
              <p:cNvPr id="21" name="20 Flecha abajo"/>
              <p:cNvSpPr/>
              <p:nvPr/>
            </p:nvSpPr>
            <p:spPr>
              <a:xfrm>
                <a:off x="2093950" y="2780928"/>
                <a:ext cx="288032" cy="180000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DA5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21 CuadroTexto"/>
              <p:cNvSpPr txBox="1"/>
              <p:nvPr/>
            </p:nvSpPr>
            <p:spPr>
              <a:xfrm>
                <a:off x="1894763" y="3100898"/>
                <a:ext cx="686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PE" sz="1000" dirty="0"/>
                  <a:t>EN 02-03</a:t>
                </a:r>
              </a:p>
              <a:p>
                <a:pPr algn="ctr"/>
                <a:r>
                  <a:rPr lang="es-PE" sz="1000" dirty="0"/>
                  <a:t>Débil</a:t>
                </a:r>
                <a:endParaRPr lang="es-ES" sz="1000" dirty="0"/>
              </a:p>
            </p:txBody>
          </p:sp>
        </p:grpSp>
        <p:grpSp>
          <p:nvGrpSpPr>
            <p:cNvPr id="23" name="22 Grupo"/>
            <p:cNvGrpSpPr/>
            <p:nvPr/>
          </p:nvGrpSpPr>
          <p:grpSpPr>
            <a:xfrm>
              <a:off x="4788024" y="2772000"/>
              <a:ext cx="954107" cy="720080"/>
              <a:chOff x="1768763" y="2780928"/>
              <a:chExt cx="954107" cy="720080"/>
            </a:xfrm>
          </p:grpSpPr>
          <p:sp>
            <p:nvSpPr>
              <p:cNvPr id="24" name="23 Flecha abajo"/>
              <p:cNvSpPr/>
              <p:nvPr/>
            </p:nvSpPr>
            <p:spPr>
              <a:xfrm>
                <a:off x="2093950" y="2780928"/>
                <a:ext cx="288032" cy="180000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DA5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24 CuadroTexto"/>
              <p:cNvSpPr txBox="1"/>
              <p:nvPr/>
            </p:nvSpPr>
            <p:spPr>
              <a:xfrm>
                <a:off x="1768763" y="3100898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PE" sz="1000" dirty="0"/>
                  <a:t>EN 04 y EN 06</a:t>
                </a:r>
              </a:p>
              <a:p>
                <a:pPr algn="ctr"/>
                <a:r>
                  <a:rPr lang="es-PE" sz="1000" dirty="0"/>
                  <a:t>Débil</a:t>
                </a:r>
                <a:endParaRPr lang="es-ES" sz="1000" dirty="0"/>
              </a:p>
            </p:txBody>
          </p:sp>
        </p:grpSp>
        <p:grpSp>
          <p:nvGrpSpPr>
            <p:cNvPr id="26" name="25 Grupo"/>
            <p:cNvGrpSpPr/>
            <p:nvPr/>
          </p:nvGrpSpPr>
          <p:grpSpPr>
            <a:xfrm>
              <a:off x="6881203" y="2780928"/>
              <a:ext cx="643125" cy="720080"/>
              <a:chOff x="1861089" y="2780928"/>
              <a:chExt cx="643125" cy="720080"/>
            </a:xfrm>
          </p:grpSpPr>
          <p:sp>
            <p:nvSpPr>
              <p:cNvPr id="27" name="26 Flecha abajo"/>
              <p:cNvSpPr/>
              <p:nvPr/>
            </p:nvSpPr>
            <p:spPr>
              <a:xfrm>
                <a:off x="2038635" y="2780928"/>
                <a:ext cx="288032" cy="180000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DA5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27 CuadroTexto"/>
              <p:cNvSpPr txBox="1"/>
              <p:nvPr/>
            </p:nvSpPr>
            <p:spPr>
              <a:xfrm>
                <a:off x="1861089" y="3100898"/>
                <a:ext cx="6431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PE" sz="1000" dirty="0"/>
                  <a:t>EN 2009</a:t>
                </a:r>
              </a:p>
              <a:p>
                <a:pPr algn="ctr"/>
                <a:r>
                  <a:rPr lang="es-PE" sz="1000" dirty="0"/>
                  <a:t>Débil</a:t>
                </a:r>
                <a:endParaRPr lang="es-ES" sz="1000" dirty="0"/>
              </a:p>
            </p:txBody>
          </p:sp>
        </p:grpSp>
        <p:grpSp>
          <p:nvGrpSpPr>
            <p:cNvPr id="29" name="28 Grupo"/>
            <p:cNvGrpSpPr/>
            <p:nvPr/>
          </p:nvGrpSpPr>
          <p:grpSpPr>
            <a:xfrm>
              <a:off x="7956376" y="2780928"/>
              <a:ext cx="643125" cy="720080"/>
              <a:chOff x="1916404" y="2780928"/>
              <a:chExt cx="643125" cy="720080"/>
            </a:xfrm>
          </p:grpSpPr>
          <p:sp>
            <p:nvSpPr>
              <p:cNvPr id="30" name="29 Flecha abajo"/>
              <p:cNvSpPr/>
              <p:nvPr/>
            </p:nvSpPr>
            <p:spPr>
              <a:xfrm>
                <a:off x="2093950" y="2780928"/>
                <a:ext cx="288032" cy="180000"/>
              </a:xfrm>
              <a:prstGeom prst="downArrow">
                <a:avLst/>
              </a:prstGeom>
              <a:solidFill>
                <a:srgbClr val="FFC000"/>
              </a:solidFill>
              <a:ln>
                <a:solidFill>
                  <a:srgbClr val="DA5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30 CuadroTexto"/>
              <p:cNvSpPr txBox="1"/>
              <p:nvPr/>
            </p:nvSpPr>
            <p:spPr>
              <a:xfrm>
                <a:off x="1916404" y="3100898"/>
                <a:ext cx="6431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PE" sz="1000" dirty="0"/>
                  <a:t>EN 2012</a:t>
                </a:r>
              </a:p>
              <a:p>
                <a:pPr algn="ctr"/>
                <a:r>
                  <a:rPr lang="es-PE" sz="1000" dirty="0"/>
                  <a:t>Débil</a:t>
                </a:r>
                <a:endParaRPr lang="es-ES" sz="1000" dirty="0"/>
              </a:p>
            </p:txBody>
          </p:sp>
        </p:grpSp>
        <p:sp>
          <p:nvSpPr>
            <p:cNvPr id="37" name="36 Flecha abajo"/>
            <p:cNvSpPr/>
            <p:nvPr/>
          </p:nvSpPr>
          <p:spPr>
            <a:xfrm>
              <a:off x="8790694" y="2780928"/>
              <a:ext cx="288032" cy="18000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DA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422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/>
              <a:t>Precios</a:t>
            </a:r>
            <a:r>
              <a:rPr lang="en-US" sz="2800" dirty="0"/>
              <a:t> de </a:t>
            </a:r>
            <a:r>
              <a:rPr lang="en-US" sz="2800" dirty="0" err="1"/>
              <a:t>harina</a:t>
            </a:r>
            <a:r>
              <a:rPr lang="en-US" sz="2800" dirty="0"/>
              <a:t> y </a:t>
            </a:r>
            <a:r>
              <a:rPr lang="en-US" sz="2800" dirty="0" err="1"/>
              <a:t>aceite</a:t>
            </a:r>
            <a:r>
              <a:rPr lang="en-US" sz="2800" dirty="0"/>
              <a:t> </a:t>
            </a:r>
            <a:r>
              <a:rPr lang="en-US" sz="2800" dirty="0" err="1"/>
              <a:t>derivados</a:t>
            </a:r>
            <a:r>
              <a:rPr lang="en-US" sz="2800" dirty="0"/>
              <a:t> del </a:t>
            </a:r>
            <a:r>
              <a:rPr lang="en-US" sz="2800" dirty="0" err="1"/>
              <a:t>pescado</a:t>
            </a:r>
            <a:r>
              <a:rPr lang="en-US" sz="2800" dirty="0"/>
              <a:t> y de </a:t>
            </a:r>
            <a:r>
              <a:rPr lang="en-US" sz="2800" dirty="0" err="1"/>
              <a:t>soja</a:t>
            </a:r>
            <a:endParaRPr lang="en-US" sz="2800" dirty="0"/>
          </a:p>
        </p:txBody>
      </p:sp>
      <p:pic>
        <p:nvPicPr>
          <p:cNvPr id="14" name="13 Imagen" descr="saco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31" y="1917149"/>
            <a:ext cx="1485595" cy="1800721"/>
          </a:xfrm>
          <a:prstGeom prst="rect">
            <a:avLst/>
          </a:prstGeom>
        </p:spPr>
      </p:pic>
      <p:pic>
        <p:nvPicPr>
          <p:cNvPr id="15" name="14 Imagen" descr="oilfis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0" y="4567814"/>
            <a:ext cx="1161755" cy="1800720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7875347" y="6623774"/>
            <a:ext cx="1305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Fuente: SOFIA/FAO</a:t>
            </a:r>
            <a:endParaRPr lang="es-ES" sz="1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1781" r="34620" b="25989"/>
          <a:stretch/>
        </p:blipFill>
        <p:spPr bwMode="auto">
          <a:xfrm>
            <a:off x="2339752" y="1593273"/>
            <a:ext cx="6408712" cy="2411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CEEBEA"/>
              </a:clrFrom>
              <a:clrTo>
                <a:srgbClr val="CE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9" t="75568" r="64315" b="20076"/>
          <a:stretch/>
        </p:blipFill>
        <p:spPr bwMode="auto">
          <a:xfrm>
            <a:off x="3221954" y="2060848"/>
            <a:ext cx="2592586" cy="318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7" t="27270" r="33142" b="20762"/>
          <a:stretch/>
        </p:blipFill>
        <p:spPr bwMode="auto">
          <a:xfrm>
            <a:off x="2339752" y="4149081"/>
            <a:ext cx="6408712" cy="253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CEEBEA"/>
              </a:clrFrom>
              <a:clrTo>
                <a:srgbClr val="CEEB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8" t="81455" r="63905" b="14811"/>
          <a:stretch/>
        </p:blipFill>
        <p:spPr bwMode="auto">
          <a:xfrm>
            <a:off x="3130717" y="4581128"/>
            <a:ext cx="2683823" cy="273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25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2800" dirty="0"/>
              <a:t>Maximizando el valor de </a:t>
            </a:r>
            <a:r>
              <a:rPr lang="en-US" sz="2800" dirty="0"/>
              <a:t>la </a:t>
            </a:r>
            <a:r>
              <a:rPr lang="en-US" sz="2800" dirty="0" err="1"/>
              <a:t>anchoveta</a:t>
            </a:r>
            <a:endParaRPr lang="en-US" sz="28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179512" y="1533581"/>
            <a:ext cx="5280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i="1" dirty="0">
                <a:latin typeface="Arial" pitchFamily="34" charset="0"/>
                <a:cs typeface="Arial" pitchFamily="34" charset="0"/>
              </a:rPr>
              <a:t>Promoción del consumo y educación al consumidor</a:t>
            </a:r>
            <a:endParaRPr lang="es-MX" sz="1600" b="1" i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583046" y="3458288"/>
            <a:ext cx="8303094" cy="1410872"/>
            <a:chOff x="395536" y="3458288"/>
            <a:chExt cx="8303094" cy="1410872"/>
          </a:xfrm>
        </p:grpSpPr>
        <p:pic>
          <p:nvPicPr>
            <p:cNvPr id="3" name="2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012" y="3458288"/>
              <a:ext cx="1803158" cy="1410070"/>
            </a:xfrm>
            <a:prstGeom prst="rect">
              <a:avLst/>
            </a:prstGeom>
          </p:spPr>
        </p:pic>
        <p:pic>
          <p:nvPicPr>
            <p:cNvPr id="4" name="3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512" y="3458288"/>
              <a:ext cx="1856411" cy="1410872"/>
            </a:xfrm>
            <a:prstGeom prst="rect">
              <a:avLst/>
            </a:prstGeom>
          </p:spPr>
        </p:pic>
        <p:pic>
          <p:nvPicPr>
            <p:cNvPr id="5" name="4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264" y="3458288"/>
              <a:ext cx="1930366" cy="1380855"/>
            </a:xfrm>
            <a:prstGeom prst="rect">
              <a:avLst/>
            </a:prstGeom>
          </p:spPr>
        </p:pic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3458288"/>
              <a:ext cx="2424134" cy="1352223"/>
            </a:xfrm>
            <a:prstGeom prst="rect">
              <a:avLst/>
            </a:prstGeom>
          </p:spPr>
        </p:pic>
      </p:grpSp>
      <p:grpSp>
        <p:nvGrpSpPr>
          <p:cNvPr id="11" name="10 Grupo"/>
          <p:cNvGrpSpPr/>
          <p:nvPr/>
        </p:nvGrpSpPr>
        <p:grpSpPr>
          <a:xfrm>
            <a:off x="570384" y="1954847"/>
            <a:ext cx="8328418" cy="1346860"/>
            <a:chOff x="420046" y="1954847"/>
            <a:chExt cx="8328418" cy="1346860"/>
          </a:xfrm>
        </p:grpSpPr>
        <p:sp>
          <p:nvSpPr>
            <p:cNvPr id="12" name="Rectangle 4" descr="SEÑORAS EN MESAcon luz"/>
            <p:cNvSpPr>
              <a:spLocks noChangeArrowheads="1"/>
            </p:cNvSpPr>
            <p:nvPr/>
          </p:nvSpPr>
          <p:spPr bwMode="auto">
            <a:xfrm>
              <a:off x="420046" y="1988840"/>
              <a:ext cx="1743076" cy="1281114"/>
            </a:xfrm>
            <a:prstGeom prst="rect">
              <a:avLst/>
            </a:prstGeom>
            <a:blipFill dpi="0" rotWithShape="0">
              <a:blip r:embed="rId7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Rectangle 5" descr="NIÑOCOMIENDOcon luz"/>
            <p:cNvSpPr>
              <a:spLocks noChangeArrowheads="1"/>
            </p:cNvSpPr>
            <p:nvPr/>
          </p:nvSpPr>
          <p:spPr bwMode="auto">
            <a:xfrm>
              <a:off x="2196480" y="1958682"/>
              <a:ext cx="1295400" cy="1343025"/>
            </a:xfrm>
            <a:prstGeom prst="rect">
              <a:avLst/>
            </a:prstGeom>
            <a:blipFill dpi="0" rotWithShape="0">
              <a:blip r:embed="rId8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pic>
          <p:nvPicPr>
            <p:cNvPr id="4100" name="Picture 4" descr="Resultado de imagen para reconocidos cheff  anchovet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748" y="1954847"/>
              <a:ext cx="1753476" cy="1315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Resultado de imagen para promocion anchoveta peru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703" y="1973459"/>
              <a:ext cx="2100761" cy="1296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6 Flecha derecha"/>
            <p:cNvSpPr/>
            <p:nvPr/>
          </p:nvSpPr>
          <p:spPr>
            <a:xfrm>
              <a:off x="3763353" y="2241665"/>
              <a:ext cx="901579" cy="777058"/>
            </a:xfrm>
            <a:prstGeom prst="rightArrow">
              <a:avLst/>
            </a:prstGeom>
            <a:solidFill>
              <a:srgbClr val="FF99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395536" y="4980149"/>
            <a:ext cx="8678115" cy="1761219"/>
            <a:chOff x="395536" y="5013176"/>
            <a:chExt cx="8678115" cy="176121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" t="28409" r="35656" b="24242"/>
            <a:stretch/>
          </p:blipFill>
          <p:spPr bwMode="auto">
            <a:xfrm>
              <a:off x="395536" y="5013176"/>
              <a:ext cx="3996355" cy="1761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3" t="30644" r="51550" b="40909"/>
            <a:stretch/>
          </p:blipFill>
          <p:spPr bwMode="auto">
            <a:xfrm>
              <a:off x="4427984" y="5025573"/>
              <a:ext cx="4645667" cy="1748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29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>
            <a:noAutofit/>
          </a:bodyPr>
          <a:lstStyle/>
          <a:p>
            <a:r>
              <a:rPr lang="es-ES" sz="2800" b="1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79669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-1" y="404664"/>
            <a:ext cx="824440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_tradnl" sz="2600" b="1" dirty="0">
                <a:latin typeface="Arial" charset="0"/>
                <a:cs typeface="Arial" charset="0"/>
              </a:rPr>
              <a:t>Corriente de Humboldt: alta productividad</a:t>
            </a:r>
          </a:p>
        </p:txBody>
      </p:sp>
      <p:grpSp>
        <p:nvGrpSpPr>
          <p:cNvPr id="2" name="1 Grupo"/>
          <p:cNvGrpSpPr/>
          <p:nvPr/>
        </p:nvGrpSpPr>
        <p:grpSpPr>
          <a:xfrm>
            <a:off x="2959249" y="1704532"/>
            <a:ext cx="5861223" cy="5091510"/>
            <a:chOff x="2959249" y="1704532"/>
            <a:chExt cx="5861223" cy="5091510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704532"/>
              <a:ext cx="4176464" cy="4100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2" name="61 Grupo"/>
            <p:cNvGrpSpPr/>
            <p:nvPr/>
          </p:nvGrpSpPr>
          <p:grpSpPr>
            <a:xfrm>
              <a:off x="2959249" y="2996952"/>
              <a:ext cx="3124919" cy="3799090"/>
              <a:chOff x="2959249" y="2996952"/>
              <a:chExt cx="3124919" cy="3799090"/>
            </a:xfrm>
          </p:grpSpPr>
          <p:pic>
            <p:nvPicPr>
              <p:cNvPr id="6" name="Picture 17" descr="SAmeanchl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249" y="2996952"/>
                <a:ext cx="1540743" cy="3799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7 Conector recto"/>
              <p:cNvCxnSpPr/>
              <p:nvPr/>
            </p:nvCxnSpPr>
            <p:spPr>
              <a:xfrm flipH="1" flipV="1">
                <a:off x="4427984" y="3706123"/>
                <a:ext cx="1656184" cy="658981"/>
              </a:xfrm>
              <a:prstGeom prst="line">
                <a:avLst/>
              </a:prstGeom>
              <a:ln>
                <a:solidFill>
                  <a:srgbClr val="00319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9 Conector recto"/>
              <p:cNvCxnSpPr/>
              <p:nvPr/>
            </p:nvCxnSpPr>
            <p:spPr>
              <a:xfrm flipH="1">
                <a:off x="4427984" y="5373216"/>
                <a:ext cx="1656184" cy="792088"/>
              </a:xfrm>
              <a:prstGeom prst="line">
                <a:avLst/>
              </a:prstGeom>
              <a:ln>
                <a:solidFill>
                  <a:srgbClr val="00319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60 Grupo"/>
          <p:cNvGrpSpPr/>
          <p:nvPr/>
        </p:nvGrpSpPr>
        <p:grpSpPr>
          <a:xfrm>
            <a:off x="107504" y="1844824"/>
            <a:ext cx="3622116" cy="2833573"/>
            <a:chOff x="107504" y="1844824"/>
            <a:chExt cx="3622116" cy="2833573"/>
          </a:xfrm>
        </p:grpSpPr>
        <p:sp>
          <p:nvSpPr>
            <p:cNvPr id="15" name="Rectángulo 46"/>
            <p:cNvSpPr/>
            <p:nvPr/>
          </p:nvSpPr>
          <p:spPr>
            <a:xfrm>
              <a:off x="107504" y="1844824"/>
              <a:ext cx="2571478" cy="2833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grpSp>
          <p:nvGrpSpPr>
            <p:cNvPr id="16" name="Grupo 34"/>
            <p:cNvGrpSpPr/>
            <p:nvPr/>
          </p:nvGrpSpPr>
          <p:grpSpPr>
            <a:xfrm>
              <a:off x="107504" y="1844824"/>
              <a:ext cx="2540964" cy="2515655"/>
              <a:chOff x="5004048" y="1531531"/>
              <a:chExt cx="3059602" cy="2848962"/>
            </a:xfrm>
            <a:noFill/>
          </p:grpSpPr>
          <p:pic>
            <p:nvPicPr>
              <p:cNvPr id="29" name="Imagen 13"/>
              <p:cNvPicPr>
                <a:picLocks noChangeAspect="1"/>
              </p:cNvPicPr>
              <p:nvPr/>
            </p:nvPicPr>
            <p:blipFill rotWithShape="1">
              <a:blip r:embed="rId4"/>
              <a:srcRect t="2221" r="5458" b="11171"/>
              <a:stretch/>
            </p:blipFill>
            <p:spPr>
              <a:xfrm>
                <a:off x="5148064" y="1772815"/>
                <a:ext cx="2592288" cy="2592289"/>
              </a:xfrm>
              <a:prstGeom prst="rect">
                <a:avLst/>
              </a:prstGeom>
              <a:grpFill/>
              <a:ln>
                <a:noFill/>
              </a:ln>
            </p:spPr>
          </p:pic>
          <p:grpSp>
            <p:nvGrpSpPr>
              <p:cNvPr id="30" name="Grupo 30"/>
              <p:cNvGrpSpPr/>
              <p:nvPr/>
            </p:nvGrpSpPr>
            <p:grpSpPr>
              <a:xfrm>
                <a:off x="7635328" y="1700808"/>
                <a:ext cx="428322" cy="2679685"/>
                <a:chOff x="7635328" y="1700808"/>
                <a:chExt cx="428322" cy="2679685"/>
              </a:xfrm>
              <a:grpFill/>
            </p:grpSpPr>
            <p:sp>
              <p:nvSpPr>
                <p:cNvPr id="40" name="CuadroTexto 14"/>
                <p:cNvSpPr txBox="1"/>
                <p:nvPr/>
              </p:nvSpPr>
              <p:spPr>
                <a:xfrm>
                  <a:off x="7635328" y="1700808"/>
                  <a:ext cx="338554" cy="20005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700" dirty="0"/>
                    <a:t>- 0°</a:t>
                  </a:r>
                  <a:endParaRPr lang="es-PE" sz="700" dirty="0"/>
                </a:p>
              </p:txBody>
            </p:sp>
            <p:sp>
              <p:nvSpPr>
                <p:cNvPr id="41" name="CuadroTexto 15"/>
                <p:cNvSpPr txBox="1"/>
                <p:nvPr/>
              </p:nvSpPr>
              <p:spPr>
                <a:xfrm>
                  <a:off x="7635328" y="4180438"/>
                  <a:ext cx="428322" cy="20005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700" dirty="0"/>
                    <a:t>- 21°S</a:t>
                  </a:r>
                  <a:endParaRPr lang="es-PE" sz="700" dirty="0"/>
                </a:p>
              </p:txBody>
            </p:sp>
            <p:sp>
              <p:nvSpPr>
                <p:cNvPr id="42" name="CuadroTexto 16"/>
                <p:cNvSpPr txBox="1"/>
                <p:nvPr/>
              </p:nvSpPr>
              <p:spPr>
                <a:xfrm>
                  <a:off x="7635328" y="3820398"/>
                  <a:ext cx="428322" cy="20005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700" dirty="0"/>
                    <a:t>- 18°S</a:t>
                  </a:r>
                  <a:endParaRPr lang="es-PE" sz="700" dirty="0"/>
                </a:p>
              </p:txBody>
            </p:sp>
            <p:sp>
              <p:nvSpPr>
                <p:cNvPr id="43" name="CuadroTexto 17"/>
                <p:cNvSpPr txBox="1"/>
                <p:nvPr/>
              </p:nvSpPr>
              <p:spPr>
                <a:xfrm>
                  <a:off x="7635328" y="3460358"/>
                  <a:ext cx="428322" cy="20005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700" dirty="0"/>
                    <a:t>- 15°S</a:t>
                  </a:r>
                  <a:endParaRPr lang="es-PE" sz="700" dirty="0"/>
                </a:p>
              </p:txBody>
            </p:sp>
            <p:sp>
              <p:nvSpPr>
                <p:cNvPr id="44" name="CuadroTexto 18"/>
                <p:cNvSpPr txBox="1"/>
                <p:nvPr/>
              </p:nvSpPr>
              <p:spPr>
                <a:xfrm>
                  <a:off x="7635328" y="3100318"/>
                  <a:ext cx="428322" cy="20005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700" dirty="0"/>
                    <a:t>- 12°S</a:t>
                  </a:r>
                  <a:endParaRPr lang="es-PE" sz="700" dirty="0"/>
                </a:p>
              </p:txBody>
            </p:sp>
            <p:sp>
              <p:nvSpPr>
                <p:cNvPr id="45" name="CuadroTexto 19"/>
                <p:cNvSpPr txBox="1"/>
                <p:nvPr/>
              </p:nvSpPr>
              <p:spPr>
                <a:xfrm>
                  <a:off x="7635328" y="2740278"/>
                  <a:ext cx="381836" cy="20005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700" dirty="0"/>
                    <a:t>- 9°S</a:t>
                  </a:r>
                  <a:endParaRPr lang="es-PE" sz="700" dirty="0"/>
                </a:p>
              </p:txBody>
            </p:sp>
            <p:sp>
              <p:nvSpPr>
                <p:cNvPr id="46" name="CuadroTexto 20"/>
                <p:cNvSpPr txBox="1"/>
                <p:nvPr/>
              </p:nvSpPr>
              <p:spPr>
                <a:xfrm>
                  <a:off x="7635328" y="2380238"/>
                  <a:ext cx="381836" cy="20005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700" dirty="0"/>
                    <a:t>- 6°S</a:t>
                  </a:r>
                  <a:endParaRPr lang="es-PE" sz="700" dirty="0"/>
                </a:p>
              </p:txBody>
            </p:sp>
            <p:sp>
              <p:nvSpPr>
                <p:cNvPr id="47" name="CuadroTexto 21"/>
                <p:cNvSpPr txBox="1"/>
                <p:nvPr/>
              </p:nvSpPr>
              <p:spPr>
                <a:xfrm>
                  <a:off x="7635328" y="2020198"/>
                  <a:ext cx="381836" cy="20005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700" dirty="0"/>
                    <a:t>- 3°S</a:t>
                  </a:r>
                  <a:endParaRPr lang="es-PE" sz="700" dirty="0"/>
                </a:p>
              </p:txBody>
            </p:sp>
          </p:grpSp>
          <p:grpSp>
            <p:nvGrpSpPr>
              <p:cNvPr id="31" name="Grupo 31"/>
              <p:cNvGrpSpPr/>
              <p:nvPr/>
            </p:nvGrpSpPr>
            <p:grpSpPr>
              <a:xfrm>
                <a:off x="5004048" y="1531531"/>
                <a:ext cx="2808312" cy="307777"/>
                <a:chOff x="5004048" y="1531531"/>
                <a:chExt cx="2808312" cy="307777"/>
              </a:xfrm>
              <a:grpFill/>
            </p:grpSpPr>
            <p:sp>
              <p:nvSpPr>
                <p:cNvPr id="32" name="CuadroTexto 22"/>
                <p:cNvSpPr txBox="1"/>
                <p:nvPr/>
              </p:nvSpPr>
              <p:spPr>
                <a:xfrm>
                  <a:off x="7427318" y="1531531"/>
                  <a:ext cx="385042" cy="30777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700" dirty="0"/>
                    <a:t>69°O</a:t>
                  </a:r>
                </a:p>
                <a:p>
                  <a:pPr algn="ctr"/>
                  <a:r>
                    <a:rPr lang="es-MX" sz="700" dirty="0"/>
                    <a:t>Ι</a:t>
                  </a:r>
                  <a:endParaRPr lang="es-PE" sz="700" dirty="0"/>
                </a:p>
              </p:txBody>
            </p:sp>
            <p:sp>
              <p:nvSpPr>
                <p:cNvPr id="33" name="CuadroTexto 23"/>
                <p:cNvSpPr txBox="1"/>
                <p:nvPr/>
              </p:nvSpPr>
              <p:spPr>
                <a:xfrm>
                  <a:off x="7081134" y="1531531"/>
                  <a:ext cx="385042" cy="30777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700" dirty="0"/>
                    <a:t>72°O</a:t>
                  </a:r>
                </a:p>
                <a:p>
                  <a:pPr algn="ctr"/>
                  <a:r>
                    <a:rPr lang="es-MX" sz="700" dirty="0"/>
                    <a:t>Ι</a:t>
                  </a:r>
                  <a:endParaRPr lang="es-PE" sz="700" dirty="0"/>
                </a:p>
              </p:txBody>
            </p:sp>
            <p:sp>
              <p:nvSpPr>
                <p:cNvPr id="34" name="CuadroTexto 24"/>
                <p:cNvSpPr txBox="1"/>
                <p:nvPr/>
              </p:nvSpPr>
              <p:spPr>
                <a:xfrm>
                  <a:off x="6734953" y="1531531"/>
                  <a:ext cx="385042" cy="30777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700" dirty="0"/>
                    <a:t>75°O</a:t>
                  </a:r>
                </a:p>
                <a:p>
                  <a:pPr algn="ctr"/>
                  <a:r>
                    <a:rPr lang="es-MX" sz="700" dirty="0"/>
                    <a:t>Ι</a:t>
                  </a:r>
                  <a:endParaRPr lang="es-PE" sz="700" dirty="0"/>
                </a:p>
              </p:txBody>
            </p:sp>
            <p:sp>
              <p:nvSpPr>
                <p:cNvPr id="35" name="CuadroTexto 25"/>
                <p:cNvSpPr txBox="1"/>
                <p:nvPr/>
              </p:nvSpPr>
              <p:spPr>
                <a:xfrm>
                  <a:off x="6388772" y="1531531"/>
                  <a:ext cx="385042" cy="30777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700" dirty="0"/>
                    <a:t>78°O</a:t>
                  </a:r>
                </a:p>
                <a:p>
                  <a:pPr algn="ctr"/>
                  <a:r>
                    <a:rPr lang="es-MX" sz="700" dirty="0"/>
                    <a:t>Ι</a:t>
                  </a:r>
                  <a:endParaRPr lang="es-PE" sz="700" dirty="0"/>
                </a:p>
              </p:txBody>
            </p:sp>
            <p:sp>
              <p:nvSpPr>
                <p:cNvPr id="36" name="CuadroTexto 26"/>
                <p:cNvSpPr txBox="1"/>
                <p:nvPr/>
              </p:nvSpPr>
              <p:spPr>
                <a:xfrm>
                  <a:off x="6042591" y="1531531"/>
                  <a:ext cx="385042" cy="30777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700" dirty="0"/>
                    <a:t>81°O</a:t>
                  </a:r>
                </a:p>
                <a:p>
                  <a:pPr algn="ctr"/>
                  <a:r>
                    <a:rPr lang="es-MX" sz="700" dirty="0"/>
                    <a:t>Ι</a:t>
                  </a:r>
                  <a:endParaRPr lang="es-PE" sz="700" dirty="0"/>
                </a:p>
              </p:txBody>
            </p:sp>
            <p:sp>
              <p:nvSpPr>
                <p:cNvPr id="37" name="CuadroTexto 27"/>
                <p:cNvSpPr txBox="1"/>
                <p:nvPr/>
              </p:nvSpPr>
              <p:spPr>
                <a:xfrm>
                  <a:off x="5696410" y="1531531"/>
                  <a:ext cx="385042" cy="30777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700" dirty="0"/>
                    <a:t>84°O</a:t>
                  </a:r>
                </a:p>
                <a:p>
                  <a:pPr algn="ctr"/>
                  <a:r>
                    <a:rPr lang="es-MX" sz="700" dirty="0"/>
                    <a:t>Ι</a:t>
                  </a:r>
                  <a:endParaRPr lang="es-PE" sz="700" dirty="0"/>
                </a:p>
              </p:txBody>
            </p:sp>
            <p:sp>
              <p:nvSpPr>
                <p:cNvPr id="38" name="CuadroTexto 28"/>
                <p:cNvSpPr txBox="1"/>
                <p:nvPr/>
              </p:nvSpPr>
              <p:spPr>
                <a:xfrm>
                  <a:off x="5350229" y="1531531"/>
                  <a:ext cx="385042" cy="30777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700" dirty="0"/>
                    <a:t>87°O</a:t>
                  </a:r>
                </a:p>
                <a:p>
                  <a:pPr algn="ctr"/>
                  <a:r>
                    <a:rPr lang="es-MX" sz="700" dirty="0"/>
                    <a:t>Ι</a:t>
                  </a:r>
                  <a:endParaRPr lang="es-PE" sz="700" dirty="0"/>
                </a:p>
              </p:txBody>
            </p:sp>
            <p:sp>
              <p:nvSpPr>
                <p:cNvPr id="39" name="CuadroTexto 29"/>
                <p:cNvSpPr txBox="1"/>
                <p:nvPr/>
              </p:nvSpPr>
              <p:spPr>
                <a:xfrm>
                  <a:off x="5004048" y="1531531"/>
                  <a:ext cx="385042" cy="307777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700" dirty="0"/>
                    <a:t>90°O</a:t>
                  </a:r>
                </a:p>
                <a:p>
                  <a:pPr algn="ctr"/>
                  <a:r>
                    <a:rPr lang="es-MX" sz="700" dirty="0"/>
                    <a:t>Ι</a:t>
                  </a:r>
                  <a:endParaRPr lang="es-PE" sz="700" dirty="0"/>
                </a:p>
              </p:txBody>
            </p:sp>
          </p:grpSp>
        </p:grpSp>
        <p:pic>
          <p:nvPicPr>
            <p:cNvPr id="17" name="Imagen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249552" y="4397547"/>
              <a:ext cx="2130422" cy="90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CuadroTexto 35"/>
            <p:cNvSpPr txBox="1"/>
            <p:nvPr/>
          </p:nvSpPr>
          <p:spPr>
            <a:xfrm>
              <a:off x="1510903" y="2325804"/>
              <a:ext cx="612652" cy="5299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00" dirty="0"/>
                <a:t>Clorofila-</a:t>
              </a:r>
              <a:r>
                <a:rPr lang="es-MX" sz="1000" dirty="0">
                  <a:sym typeface="Symbol" panose="05050102010706020507" pitchFamily="18" charset="2"/>
                </a:rPr>
                <a:t></a:t>
              </a:r>
            </a:p>
            <a:p>
              <a:pPr algn="ctr"/>
              <a:r>
                <a:rPr lang="es-MX" sz="1000" dirty="0"/>
                <a:t>(SEAWIFS)</a:t>
              </a:r>
            </a:p>
            <a:p>
              <a:pPr algn="ctr"/>
              <a:endParaRPr lang="es-MX" sz="400" dirty="0"/>
            </a:p>
            <a:p>
              <a:pPr algn="ctr"/>
              <a:r>
                <a:rPr lang="es-MX" sz="900" dirty="0"/>
                <a:t>Enero 2010</a:t>
              </a:r>
              <a:endParaRPr lang="es-PE" sz="900" dirty="0"/>
            </a:p>
          </p:txBody>
        </p:sp>
        <p:sp>
          <p:nvSpPr>
            <p:cNvPr id="19" name="CuadroTexto 36"/>
            <p:cNvSpPr txBox="1"/>
            <p:nvPr/>
          </p:nvSpPr>
          <p:spPr>
            <a:xfrm>
              <a:off x="147979" y="4406628"/>
              <a:ext cx="258534" cy="2717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Ι</a:t>
              </a:r>
            </a:p>
            <a:p>
              <a:pPr algn="ctr"/>
              <a:r>
                <a:rPr lang="es-MX" sz="700" dirty="0"/>
                <a:t>0.0</a:t>
              </a:r>
              <a:endParaRPr lang="es-PE" sz="700" dirty="0"/>
            </a:p>
          </p:txBody>
        </p:sp>
        <p:sp>
          <p:nvSpPr>
            <p:cNvPr id="20" name="CuadroTexto 37"/>
            <p:cNvSpPr txBox="1"/>
            <p:nvPr/>
          </p:nvSpPr>
          <p:spPr>
            <a:xfrm>
              <a:off x="2227203" y="4406628"/>
              <a:ext cx="297140" cy="2717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Ι</a:t>
              </a:r>
            </a:p>
            <a:p>
              <a:pPr algn="ctr"/>
              <a:r>
                <a:rPr lang="es-MX" sz="700" dirty="0"/>
                <a:t>64.0</a:t>
              </a:r>
              <a:endParaRPr lang="es-PE" sz="700" dirty="0"/>
            </a:p>
          </p:txBody>
        </p:sp>
        <p:sp>
          <p:nvSpPr>
            <p:cNvPr id="21" name="CuadroTexto 38"/>
            <p:cNvSpPr txBox="1"/>
            <p:nvPr/>
          </p:nvSpPr>
          <p:spPr>
            <a:xfrm>
              <a:off x="2348454" y="4360479"/>
              <a:ext cx="390330" cy="1766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mg/m</a:t>
              </a:r>
              <a:r>
                <a:rPr lang="es-MX" sz="700" baseline="30000" dirty="0"/>
                <a:t>3</a:t>
              </a:r>
              <a:endParaRPr lang="es-PE" sz="700" baseline="30000" dirty="0"/>
            </a:p>
          </p:txBody>
        </p:sp>
        <p:sp>
          <p:nvSpPr>
            <p:cNvPr id="22" name="CuadroTexto 39"/>
            <p:cNvSpPr txBox="1"/>
            <p:nvPr/>
          </p:nvSpPr>
          <p:spPr>
            <a:xfrm>
              <a:off x="1967301" y="4406628"/>
              <a:ext cx="258534" cy="2717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Ι</a:t>
              </a:r>
            </a:p>
            <a:p>
              <a:pPr algn="ctr"/>
              <a:r>
                <a:rPr lang="es-MX" sz="700" dirty="0"/>
                <a:t>5.0</a:t>
              </a:r>
              <a:endParaRPr lang="es-PE" sz="700" dirty="0"/>
            </a:p>
          </p:txBody>
        </p:sp>
        <p:sp>
          <p:nvSpPr>
            <p:cNvPr id="23" name="CuadroTexto 40"/>
            <p:cNvSpPr txBox="1"/>
            <p:nvPr/>
          </p:nvSpPr>
          <p:spPr>
            <a:xfrm>
              <a:off x="1707398" y="4406628"/>
              <a:ext cx="258534" cy="2717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Ι</a:t>
              </a:r>
            </a:p>
            <a:p>
              <a:pPr algn="ctr"/>
              <a:r>
                <a:rPr lang="es-MX" sz="700" dirty="0"/>
                <a:t>3.0</a:t>
              </a:r>
              <a:endParaRPr lang="es-PE" sz="700" dirty="0"/>
            </a:p>
          </p:txBody>
        </p:sp>
        <p:sp>
          <p:nvSpPr>
            <p:cNvPr id="24" name="CuadroTexto 41"/>
            <p:cNvSpPr txBox="1"/>
            <p:nvPr/>
          </p:nvSpPr>
          <p:spPr>
            <a:xfrm>
              <a:off x="1447495" y="4406628"/>
              <a:ext cx="258534" cy="2717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Ι</a:t>
              </a:r>
            </a:p>
            <a:p>
              <a:pPr algn="ctr"/>
              <a:r>
                <a:rPr lang="es-MX" sz="700" dirty="0"/>
                <a:t>2.0</a:t>
              </a:r>
              <a:endParaRPr lang="es-PE" sz="700" dirty="0"/>
            </a:p>
          </p:txBody>
        </p:sp>
        <p:sp>
          <p:nvSpPr>
            <p:cNvPr id="25" name="CuadroTexto 42"/>
            <p:cNvSpPr txBox="1"/>
            <p:nvPr/>
          </p:nvSpPr>
          <p:spPr>
            <a:xfrm>
              <a:off x="1187592" y="4406628"/>
              <a:ext cx="258534" cy="2717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Ι</a:t>
              </a:r>
            </a:p>
            <a:p>
              <a:pPr algn="ctr"/>
              <a:r>
                <a:rPr lang="es-MX" sz="700" dirty="0"/>
                <a:t>1.0</a:t>
              </a:r>
              <a:endParaRPr lang="es-PE" sz="700" dirty="0"/>
            </a:p>
          </p:txBody>
        </p:sp>
        <p:sp>
          <p:nvSpPr>
            <p:cNvPr id="26" name="CuadroTexto 43"/>
            <p:cNvSpPr txBox="1"/>
            <p:nvPr/>
          </p:nvSpPr>
          <p:spPr>
            <a:xfrm>
              <a:off x="927689" y="4406628"/>
              <a:ext cx="258534" cy="2717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Ι</a:t>
              </a:r>
            </a:p>
            <a:p>
              <a:pPr algn="ctr"/>
              <a:r>
                <a:rPr lang="es-MX" sz="700" dirty="0"/>
                <a:t>0.5</a:t>
              </a:r>
              <a:endParaRPr lang="es-PE" sz="700" dirty="0"/>
            </a:p>
          </p:txBody>
        </p:sp>
        <p:sp>
          <p:nvSpPr>
            <p:cNvPr id="27" name="CuadroTexto 44"/>
            <p:cNvSpPr txBox="1"/>
            <p:nvPr/>
          </p:nvSpPr>
          <p:spPr>
            <a:xfrm>
              <a:off x="667786" y="4406628"/>
              <a:ext cx="258534" cy="2717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Ι</a:t>
              </a:r>
            </a:p>
            <a:p>
              <a:pPr algn="ctr"/>
              <a:r>
                <a:rPr lang="es-MX" sz="700" dirty="0"/>
                <a:t>0.2</a:t>
              </a:r>
              <a:endParaRPr lang="es-PE" sz="700" dirty="0"/>
            </a:p>
          </p:txBody>
        </p:sp>
        <p:sp>
          <p:nvSpPr>
            <p:cNvPr id="28" name="CuadroTexto 45"/>
            <p:cNvSpPr txBox="1"/>
            <p:nvPr/>
          </p:nvSpPr>
          <p:spPr>
            <a:xfrm>
              <a:off x="407883" y="4406628"/>
              <a:ext cx="258534" cy="2717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700" dirty="0"/>
                <a:t>Ι</a:t>
              </a:r>
            </a:p>
            <a:p>
              <a:pPr algn="ctr"/>
              <a:r>
                <a:rPr lang="es-MX" sz="700" dirty="0"/>
                <a:t>0.1</a:t>
              </a:r>
              <a:endParaRPr lang="es-PE" sz="700" dirty="0"/>
            </a:p>
          </p:txBody>
        </p:sp>
        <p:cxnSp>
          <p:nvCxnSpPr>
            <p:cNvPr id="51" name="50 Conector recto"/>
            <p:cNvCxnSpPr/>
            <p:nvPr/>
          </p:nvCxnSpPr>
          <p:spPr>
            <a:xfrm flipH="1" flipV="1">
              <a:off x="2573917" y="2276321"/>
              <a:ext cx="845955" cy="1152680"/>
            </a:xfrm>
            <a:prstGeom prst="line">
              <a:avLst/>
            </a:prstGeom>
            <a:ln>
              <a:solidFill>
                <a:srgbClr val="00319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51 Conector recto"/>
            <p:cNvCxnSpPr>
              <a:endCxn id="42" idx="0"/>
            </p:cNvCxnSpPr>
            <p:nvPr/>
          </p:nvCxnSpPr>
          <p:spPr>
            <a:xfrm flipH="1" flipV="1">
              <a:off x="2470610" y="3865911"/>
              <a:ext cx="1259010" cy="406245"/>
            </a:xfrm>
            <a:prstGeom prst="line">
              <a:avLst/>
            </a:prstGeom>
            <a:ln>
              <a:solidFill>
                <a:srgbClr val="00319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13" y="1552529"/>
            <a:ext cx="5340350" cy="524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91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79512" y="1988840"/>
            <a:ext cx="1872208" cy="4343400"/>
          </a:xfrm>
        </p:spPr>
        <p:txBody>
          <a:bodyPr>
            <a:normAutofit/>
          </a:bodyPr>
          <a:lstStyle/>
          <a:p>
            <a:pPr algn="ctr"/>
            <a:endParaRPr lang="es-PE" dirty="0"/>
          </a:p>
          <a:p>
            <a:pPr algn="ctr"/>
            <a:r>
              <a:rPr lang="es-PE" dirty="0"/>
              <a:t>ENFOQUE MULTI-DISCIPLINARIO  </a:t>
            </a:r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endParaRPr lang="es-PE" dirty="0"/>
          </a:p>
          <a:p>
            <a:pPr algn="ctr"/>
            <a:r>
              <a:rPr lang="es-PE" dirty="0"/>
              <a:t>REALIDAD NACIONAL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-1" y="404664"/>
            <a:ext cx="90364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PE" sz="2800" dirty="0"/>
              <a:t>La tendencia para el manejo de la pesquería</a:t>
            </a:r>
            <a:endParaRPr lang="en-US" sz="2800" dirty="0"/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4640521" y="1907700"/>
            <a:ext cx="2091719" cy="945323"/>
            <a:chOff x="2027" y="666"/>
            <a:chExt cx="1825" cy="863"/>
          </a:xfrm>
        </p:grpSpPr>
        <p:pic>
          <p:nvPicPr>
            <p:cNvPr id="8" name="Picture 8" descr="anch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" y="666"/>
              <a:ext cx="62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cab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" y="786"/>
              <a:ext cx="91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 descr="sar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" y="764"/>
              <a:ext cx="8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jure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" y="994"/>
              <a:ext cx="901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2687" y="1346"/>
              <a:ext cx="537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s-PE" sz="1300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biológico</a:t>
              </a:r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7310694" y="1830138"/>
            <a:ext cx="1581420" cy="1217799"/>
            <a:chOff x="4404" y="678"/>
            <a:chExt cx="1235" cy="1008"/>
          </a:xfrm>
        </p:grpSpPr>
        <p:pic>
          <p:nvPicPr>
            <p:cNvPr id="14" name="Picture 14" descr="cerco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" y="678"/>
              <a:ext cx="1235" cy="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4741" y="1520"/>
              <a:ext cx="493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s-PE" sz="1300">
                  <a:solidFill>
                    <a:srgbClr val="002060"/>
                  </a:solidFill>
                  <a:latin typeface="Comic Sans MS" panose="030F0702030302020204" pitchFamily="66" charset="0"/>
                </a:rPr>
                <a:t>pesquero</a:t>
              </a: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2299387" y="1683770"/>
            <a:ext cx="1410907" cy="1478778"/>
            <a:chOff x="4350" y="1701"/>
            <a:chExt cx="1231" cy="1350"/>
          </a:xfrm>
        </p:grpSpPr>
        <p:pic>
          <p:nvPicPr>
            <p:cNvPr id="17" name="Picture 17" descr="general11may0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" y="1701"/>
              <a:ext cx="1231" cy="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4739" y="2868"/>
              <a:ext cx="558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s-PE" sz="1300">
                  <a:solidFill>
                    <a:srgbClr val="002060"/>
                  </a:solidFill>
                  <a:latin typeface="Comic Sans MS" panose="030F0702030302020204" pitchFamily="66" charset="0"/>
                </a:rPr>
                <a:t>ambiente</a:t>
              </a:r>
            </a:p>
          </p:txBody>
        </p:sp>
      </p:grp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5734159" y="2940942"/>
            <a:ext cx="0" cy="720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>
              <a:solidFill>
                <a:srgbClr val="002060"/>
              </a:solidFill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V="1">
            <a:off x="7094671" y="2962622"/>
            <a:ext cx="478792" cy="69832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>
              <a:solidFill>
                <a:srgbClr val="002060"/>
              </a:solidFill>
            </a:endParaRP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7094671" y="3975347"/>
            <a:ext cx="550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>
              <a:solidFill>
                <a:srgbClr val="002060"/>
              </a:solidFill>
            </a:endParaRPr>
          </a:p>
        </p:txBody>
      </p:sp>
      <p:grpSp>
        <p:nvGrpSpPr>
          <p:cNvPr id="22" name="Group 22"/>
          <p:cNvGrpSpPr>
            <a:grpSpLocks/>
          </p:cNvGrpSpPr>
          <p:nvPr/>
        </p:nvGrpSpPr>
        <p:grpSpPr bwMode="auto">
          <a:xfrm>
            <a:off x="2700937" y="5245124"/>
            <a:ext cx="1006318" cy="1208217"/>
            <a:chOff x="3523" y="2916"/>
            <a:chExt cx="878" cy="1103"/>
          </a:xfrm>
        </p:grpSpPr>
        <p:pic>
          <p:nvPicPr>
            <p:cNvPr id="23" name="Picture 23" descr="j0283209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" y="2916"/>
              <a:ext cx="878" cy="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3677" y="3836"/>
              <a:ext cx="608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s-PE" sz="1300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económico</a:t>
              </a:r>
            </a:p>
          </p:txBody>
        </p:sp>
      </p:grp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4640034" y="5197441"/>
            <a:ext cx="1974813" cy="1399911"/>
            <a:chOff x="200" y="459"/>
            <a:chExt cx="1723" cy="1278"/>
          </a:xfrm>
        </p:grpSpPr>
        <p:pic>
          <p:nvPicPr>
            <p:cNvPr id="26" name="Picture 26" descr="perucongreso3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" y="459"/>
              <a:ext cx="1723" cy="1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904" y="1554"/>
              <a:ext cx="47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s-PE" sz="1300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político</a:t>
              </a:r>
            </a:p>
          </p:txBody>
        </p:sp>
      </p:grpSp>
      <p:sp>
        <p:nvSpPr>
          <p:cNvPr id="28" name="Line 28"/>
          <p:cNvSpPr>
            <a:spLocks noChangeShapeType="1"/>
          </p:cNvSpPr>
          <p:nvPr/>
        </p:nvSpPr>
        <p:spPr bwMode="auto">
          <a:xfrm flipH="1" flipV="1">
            <a:off x="3774307" y="2973877"/>
            <a:ext cx="550151" cy="69666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>
              <a:solidFill>
                <a:srgbClr val="002060"/>
              </a:solidFill>
            </a:endParaRPr>
          </a:p>
        </p:txBody>
      </p:sp>
      <p:grpSp>
        <p:nvGrpSpPr>
          <p:cNvPr id="29" name="Group 29"/>
          <p:cNvGrpSpPr>
            <a:grpSpLocks/>
          </p:cNvGrpSpPr>
          <p:nvPr/>
        </p:nvGrpSpPr>
        <p:grpSpPr bwMode="auto">
          <a:xfrm>
            <a:off x="2212678" y="3444997"/>
            <a:ext cx="1545008" cy="1280512"/>
            <a:chOff x="218" y="1922"/>
            <a:chExt cx="1348" cy="1169"/>
          </a:xfrm>
        </p:grpSpPr>
        <p:pic>
          <p:nvPicPr>
            <p:cNvPr id="30" name="Picture 30" descr="Fig_31b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" y="1922"/>
              <a:ext cx="1348" cy="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698" y="2908"/>
              <a:ext cx="385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s-PE" sz="1300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social</a:t>
              </a:r>
            </a:p>
          </p:txBody>
        </p:sp>
      </p:grpSp>
      <p:grpSp>
        <p:nvGrpSpPr>
          <p:cNvPr id="33" name="Group 33"/>
          <p:cNvGrpSpPr>
            <a:grpSpLocks/>
          </p:cNvGrpSpPr>
          <p:nvPr/>
        </p:nvGrpSpPr>
        <p:grpSpPr bwMode="auto">
          <a:xfrm>
            <a:off x="7645471" y="3496550"/>
            <a:ext cx="1391424" cy="1229029"/>
            <a:chOff x="1520" y="3024"/>
            <a:chExt cx="1214" cy="1122"/>
          </a:xfrm>
        </p:grpSpPr>
        <p:pic>
          <p:nvPicPr>
            <p:cNvPr id="34" name="Picture 34" descr="FOTOS BITACORAS 14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0" y="3024"/>
              <a:ext cx="1214" cy="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891" y="3963"/>
              <a:ext cx="466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" altLang="es-PE" sz="1300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técnico</a:t>
              </a:r>
            </a:p>
          </p:txBody>
        </p:sp>
      </p:grpSp>
      <p:sp>
        <p:nvSpPr>
          <p:cNvPr id="36" name="Line 36"/>
          <p:cNvSpPr>
            <a:spLocks noChangeShapeType="1"/>
          </p:cNvSpPr>
          <p:nvPr/>
        </p:nvSpPr>
        <p:spPr bwMode="auto">
          <a:xfrm flipH="1">
            <a:off x="3736208" y="4021062"/>
            <a:ext cx="550151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>
              <a:solidFill>
                <a:srgbClr val="002060"/>
              </a:solidFill>
            </a:endParaRP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4574391" y="3805557"/>
            <a:ext cx="2463816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ES_tradnl" altLang="es-PE" sz="2200" b="1" dirty="0">
                <a:solidFill>
                  <a:srgbClr val="002060"/>
                </a:solidFill>
                <a:latin typeface="Comic Sans MS" panose="030F0702030302020204" pitchFamily="66" charset="0"/>
              </a:rPr>
              <a:t>Manejo Pesquero</a:t>
            </a:r>
          </a:p>
        </p:txBody>
      </p:sp>
      <p:sp>
        <p:nvSpPr>
          <p:cNvPr id="40" name="39 Rectángulo"/>
          <p:cNvSpPr/>
          <p:nvPr/>
        </p:nvSpPr>
        <p:spPr>
          <a:xfrm>
            <a:off x="4324458" y="3670546"/>
            <a:ext cx="2781301" cy="693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Line 19"/>
          <p:cNvSpPr>
            <a:spLocks noChangeShapeType="1"/>
          </p:cNvSpPr>
          <p:nvPr/>
        </p:nvSpPr>
        <p:spPr bwMode="auto">
          <a:xfrm rot="10800000" flipV="1">
            <a:off x="5739764" y="4381181"/>
            <a:ext cx="0" cy="720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>
              <a:solidFill>
                <a:srgbClr val="002060"/>
              </a:solidFill>
            </a:endParaRPr>
          </a:p>
        </p:txBody>
      </p:sp>
      <p:sp>
        <p:nvSpPr>
          <p:cNvPr id="42" name="Line 20"/>
          <p:cNvSpPr>
            <a:spLocks noChangeShapeType="1"/>
          </p:cNvSpPr>
          <p:nvPr/>
        </p:nvSpPr>
        <p:spPr bwMode="auto">
          <a:xfrm rot="5400000" flipV="1">
            <a:off x="6983712" y="4511430"/>
            <a:ext cx="720080" cy="45942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>
              <a:solidFill>
                <a:srgbClr val="002060"/>
              </a:solidFill>
            </a:endParaRPr>
          </a:p>
        </p:txBody>
      </p:sp>
      <p:sp>
        <p:nvSpPr>
          <p:cNvPr id="43" name="Line 28"/>
          <p:cNvSpPr>
            <a:spLocks noChangeShapeType="1"/>
          </p:cNvSpPr>
          <p:nvPr/>
        </p:nvSpPr>
        <p:spPr bwMode="auto">
          <a:xfrm rot="16200000" flipH="1" flipV="1">
            <a:off x="3703268" y="4479994"/>
            <a:ext cx="738246" cy="50413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>
              <a:solidFill>
                <a:srgbClr val="002060"/>
              </a:solidFill>
            </a:endParaRPr>
          </a:p>
        </p:txBody>
      </p:sp>
      <p:pic>
        <p:nvPicPr>
          <p:cNvPr id="44" name="43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71" y="5157192"/>
            <a:ext cx="1473131" cy="984398"/>
          </a:xfrm>
          <a:prstGeom prst="rect">
            <a:avLst/>
          </a:prstGeom>
        </p:spPr>
      </p:pic>
      <p:sp>
        <p:nvSpPr>
          <p:cNvPr id="45" name="Text Box 35"/>
          <p:cNvSpPr txBox="1">
            <a:spLocks noChangeArrowheads="1"/>
          </p:cNvSpPr>
          <p:nvPr/>
        </p:nvSpPr>
        <p:spPr bwMode="auto">
          <a:xfrm>
            <a:off x="7596336" y="6180871"/>
            <a:ext cx="96532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PE" altLang="es-PE" sz="1300" dirty="0">
                <a:solidFill>
                  <a:srgbClr val="002060"/>
                </a:solidFill>
                <a:latin typeface="Comic Sans MS" panose="030F0702030302020204" pitchFamily="66" charset="0"/>
              </a:rPr>
              <a:t>evaluación</a:t>
            </a:r>
            <a:endParaRPr lang="es-ES" altLang="es-PE" sz="130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45 Flecha abajo"/>
          <p:cNvSpPr/>
          <p:nvPr/>
        </p:nvSpPr>
        <p:spPr>
          <a:xfrm>
            <a:off x="834747" y="3805557"/>
            <a:ext cx="648072" cy="10636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5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CuadroTexto"/>
          <p:cNvSpPr txBox="1"/>
          <p:nvPr/>
        </p:nvSpPr>
        <p:spPr>
          <a:xfrm>
            <a:off x="107504" y="6228020"/>
            <a:ext cx="203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28 de octubre 2017</a:t>
            </a:r>
            <a:endParaRPr lang="es-ES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339752" y="6093296"/>
            <a:ext cx="6838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/>
              <a:t>CURSO: </a:t>
            </a:r>
          </a:p>
          <a:p>
            <a:r>
              <a:rPr lang="es-ES" sz="1600" b="1" dirty="0"/>
              <a:t>Introducción al ecosistema marino, a los recursos pesqueros y a la acuicultura</a:t>
            </a:r>
          </a:p>
        </p:txBody>
      </p:sp>
      <p:grpSp>
        <p:nvGrpSpPr>
          <p:cNvPr id="19" name="18 Grupo"/>
          <p:cNvGrpSpPr/>
          <p:nvPr/>
        </p:nvGrpSpPr>
        <p:grpSpPr>
          <a:xfrm>
            <a:off x="0" y="0"/>
            <a:ext cx="9144000" cy="3106057"/>
            <a:chOff x="0" y="0"/>
            <a:chExt cx="9144000" cy="3106057"/>
          </a:xfrm>
        </p:grpSpPr>
        <p:pic>
          <p:nvPicPr>
            <p:cNvPr id="2" name="1 Imagen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563"/>
            <a:stretch/>
          </p:blipFill>
          <p:spPr>
            <a:xfrm>
              <a:off x="0" y="0"/>
              <a:ext cx="9144000" cy="3106057"/>
            </a:xfrm>
            <a:prstGeom prst="rect">
              <a:avLst/>
            </a:prstGeom>
          </p:spPr>
        </p:pic>
        <p:pic>
          <p:nvPicPr>
            <p:cNvPr id="16" name="15 Imagen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1" b="83516"/>
            <a:stretch/>
          </p:blipFill>
          <p:spPr>
            <a:xfrm>
              <a:off x="3240000" y="476672"/>
              <a:ext cx="5904000" cy="996440"/>
            </a:xfrm>
            <a:prstGeom prst="rect">
              <a:avLst/>
            </a:prstGeom>
          </p:spPr>
        </p:pic>
      </p:grpSp>
      <p:sp>
        <p:nvSpPr>
          <p:cNvPr id="3" name="2 CuadroTexto"/>
          <p:cNvSpPr txBox="1"/>
          <p:nvPr/>
        </p:nvSpPr>
        <p:spPr>
          <a:xfrm>
            <a:off x="4073868" y="35332"/>
            <a:ext cx="3228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b="1" dirty="0"/>
              <a:t>UNIVERSIDAD DE ALICANTE</a:t>
            </a:r>
            <a:endParaRPr lang="es-ES" sz="20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4437237" y="451411"/>
            <a:ext cx="25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FACULTAD DE CIENCIAS</a:t>
            </a:r>
            <a:endParaRPr lang="es-ES" b="1" dirty="0"/>
          </a:p>
        </p:txBody>
      </p:sp>
      <p:sp>
        <p:nvSpPr>
          <p:cNvPr id="18" name="17 Rectángulo"/>
          <p:cNvSpPr/>
          <p:nvPr/>
        </p:nvSpPr>
        <p:spPr>
          <a:xfrm>
            <a:off x="3851920" y="836712"/>
            <a:ext cx="367240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900" b="1" dirty="0"/>
              <a:t>Máster Internacional en </a:t>
            </a:r>
          </a:p>
          <a:p>
            <a:pPr algn="ctr"/>
            <a:r>
              <a:rPr lang="es-ES" sz="1900" b="1" dirty="0"/>
              <a:t>GESTIÓN PESQUERA SOSTENIBLE </a:t>
            </a:r>
          </a:p>
        </p:txBody>
      </p:sp>
      <p:pic>
        <p:nvPicPr>
          <p:cNvPr id="1030" name="Picture 6" descr="Resultado de imagen para ministerio de agricultura y pesca alimentación y medio ambiente (mapama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639" y="54868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19 Grupo"/>
          <p:cNvGrpSpPr/>
          <p:nvPr/>
        </p:nvGrpSpPr>
        <p:grpSpPr>
          <a:xfrm>
            <a:off x="8500639" y="0"/>
            <a:ext cx="612000" cy="514147"/>
            <a:chOff x="8518415" y="0"/>
            <a:chExt cx="612000" cy="514147"/>
          </a:xfrm>
        </p:grpSpPr>
        <p:pic>
          <p:nvPicPr>
            <p:cNvPr id="1028" name="Picture 4" descr="Resultado de imagen para UNIVERSIDAD DE ALICANTE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170" y="0"/>
              <a:ext cx="364491" cy="364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Resultado de imagen para universidad de alicante logo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98"/>
            <a:stretch/>
          </p:blipFill>
          <p:spPr bwMode="auto">
            <a:xfrm>
              <a:off x="8518415" y="378002"/>
              <a:ext cx="612000" cy="13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21 Grupo"/>
          <p:cNvGrpSpPr/>
          <p:nvPr/>
        </p:nvGrpSpPr>
        <p:grpSpPr>
          <a:xfrm>
            <a:off x="8551397" y="1052792"/>
            <a:ext cx="485099" cy="504000"/>
            <a:chOff x="8615135" y="1052792"/>
            <a:chExt cx="485099" cy="504000"/>
          </a:xfrm>
        </p:grpSpPr>
        <p:sp>
          <p:nvSpPr>
            <p:cNvPr id="21" name="20 Conector"/>
            <p:cNvSpPr/>
            <p:nvPr/>
          </p:nvSpPr>
          <p:spPr>
            <a:xfrm>
              <a:off x="8719200" y="1090800"/>
              <a:ext cx="288000" cy="288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32" name="Picture 8" descr="Resultado de imagen para CIHEAM LOGO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135" y="1052792"/>
              <a:ext cx="485099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23 Rectángulo"/>
          <p:cNvSpPr/>
          <p:nvPr/>
        </p:nvSpPr>
        <p:spPr>
          <a:xfrm>
            <a:off x="0" y="3101479"/>
            <a:ext cx="91262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400" b="1" dirty="0">
                <a:solidFill>
                  <a:schemeClr val="bg1"/>
                </a:solidFill>
              </a:rPr>
              <a:t>LA PESQUERÍA PELÁGICA EN EL MAR PERUANO: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1662656" y="3789040"/>
            <a:ext cx="5800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500" b="1" dirty="0">
                <a:solidFill>
                  <a:schemeClr val="bg1"/>
                </a:solidFill>
              </a:rPr>
              <a:t>RECURSO ANCHOVETA  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6125108" y="5229200"/>
            <a:ext cx="266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</a:rPr>
              <a:t>Cecilia Peña Tercero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1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-1" y="404664"/>
            <a:ext cx="824440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_tradnl" sz="2600" b="1" dirty="0">
                <a:latin typeface="Arial" charset="0"/>
                <a:cs typeface="Arial" charset="0"/>
              </a:rPr>
              <a:t>Alta variabilidad: corto, mediano y largo plazo </a:t>
            </a:r>
          </a:p>
        </p:txBody>
      </p:sp>
      <p:grpSp>
        <p:nvGrpSpPr>
          <p:cNvPr id="53" name="48 Grupo"/>
          <p:cNvGrpSpPr/>
          <p:nvPr/>
        </p:nvGrpSpPr>
        <p:grpSpPr>
          <a:xfrm>
            <a:off x="-98236" y="1608264"/>
            <a:ext cx="5390316" cy="5286728"/>
            <a:chOff x="1181752" y="1844823"/>
            <a:chExt cx="4475378" cy="4538458"/>
          </a:xfrm>
        </p:grpSpPr>
        <p:pic>
          <p:nvPicPr>
            <p:cNvPr id="54" name="Imagen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0" b="36901"/>
            <a:stretch/>
          </p:blipFill>
          <p:spPr>
            <a:xfrm>
              <a:off x="1547664" y="1844823"/>
              <a:ext cx="4109466" cy="4474480"/>
            </a:xfrm>
            <a:prstGeom prst="rect">
              <a:avLst/>
            </a:prstGeom>
          </p:spPr>
        </p:pic>
        <p:sp>
          <p:nvSpPr>
            <p:cNvPr id="55" name="CuadroTexto 28"/>
            <p:cNvSpPr txBox="1"/>
            <p:nvPr/>
          </p:nvSpPr>
          <p:spPr>
            <a:xfrm>
              <a:off x="1330779" y="2382996"/>
              <a:ext cx="327671" cy="217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0° -</a:t>
              </a:r>
              <a:endParaRPr lang="es-PE" sz="1050" dirty="0"/>
            </a:p>
          </p:txBody>
        </p:sp>
        <p:sp>
          <p:nvSpPr>
            <p:cNvPr id="56" name="CuadroTexto 9"/>
            <p:cNvSpPr txBox="1"/>
            <p:nvPr/>
          </p:nvSpPr>
          <p:spPr>
            <a:xfrm>
              <a:off x="1258770" y="3328573"/>
              <a:ext cx="452514" cy="217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050" dirty="0"/>
                <a:t>5°S -</a:t>
              </a:r>
              <a:endParaRPr lang="es-PE" sz="1050" dirty="0"/>
            </a:p>
          </p:txBody>
        </p:sp>
        <p:sp>
          <p:nvSpPr>
            <p:cNvPr id="57" name="CuadroTexto 30"/>
            <p:cNvSpPr txBox="1"/>
            <p:nvPr/>
          </p:nvSpPr>
          <p:spPr>
            <a:xfrm>
              <a:off x="1181752" y="4274150"/>
              <a:ext cx="444792" cy="217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10°S -</a:t>
              </a:r>
              <a:endParaRPr lang="es-PE" sz="1050" dirty="0"/>
            </a:p>
          </p:txBody>
        </p:sp>
        <p:sp>
          <p:nvSpPr>
            <p:cNvPr id="58" name="CuadroTexto 9"/>
            <p:cNvSpPr txBox="1"/>
            <p:nvPr/>
          </p:nvSpPr>
          <p:spPr>
            <a:xfrm>
              <a:off x="1181752" y="5219727"/>
              <a:ext cx="444792" cy="217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20°S -</a:t>
              </a:r>
              <a:endParaRPr lang="es-PE" sz="1050" dirty="0"/>
            </a:p>
          </p:txBody>
        </p:sp>
        <p:sp>
          <p:nvSpPr>
            <p:cNvPr id="59" name="CuadroTexto 9"/>
            <p:cNvSpPr txBox="1"/>
            <p:nvPr/>
          </p:nvSpPr>
          <p:spPr>
            <a:xfrm>
              <a:off x="1181752" y="6165304"/>
              <a:ext cx="444792" cy="217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050" dirty="0"/>
                <a:t>30°S -</a:t>
              </a:r>
              <a:endParaRPr lang="es-PE" sz="1050" dirty="0"/>
            </a:p>
          </p:txBody>
        </p:sp>
      </p:grpSp>
      <p:grpSp>
        <p:nvGrpSpPr>
          <p:cNvPr id="60" name="25 Grupo"/>
          <p:cNvGrpSpPr/>
          <p:nvPr/>
        </p:nvGrpSpPr>
        <p:grpSpPr>
          <a:xfrm>
            <a:off x="1979713" y="1608264"/>
            <a:ext cx="1123779" cy="613541"/>
            <a:chOff x="5843601" y="1844824"/>
            <a:chExt cx="954107" cy="538172"/>
          </a:xfrm>
        </p:grpSpPr>
        <p:cxnSp>
          <p:nvCxnSpPr>
            <p:cNvPr id="63" name="Conector recto de flecha 97"/>
            <p:cNvCxnSpPr/>
            <p:nvPr/>
          </p:nvCxnSpPr>
          <p:spPr>
            <a:xfrm flipH="1">
              <a:off x="6195075" y="2069438"/>
              <a:ext cx="288032" cy="3135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98"/>
            <p:cNvCxnSpPr/>
            <p:nvPr/>
          </p:nvCxnSpPr>
          <p:spPr>
            <a:xfrm flipH="1">
              <a:off x="5873101" y="2069438"/>
              <a:ext cx="288032" cy="3135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adroTexto 99"/>
            <p:cNvSpPr txBox="1"/>
            <p:nvPr/>
          </p:nvSpPr>
          <p:spPr>
            <a:xfrm>
              <a:off x="5843601" y="1844824"/>
              <a:ext cx="9541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700" dirty="0"/>
                <a:t>Corriente de Panamá</a:t>
              </a:r>
              <a:endParaRPr lang="es-PE" sz="700" dirty="0"/>
            </a:p>
          </p:txBody>
        </p:sp>
      </p:grpSp>
      <p:grpSp>
        <p:nvGrpSpPr>
          <p:cNvPr id="66" name="23 Grupo"/>
          <p:cNvGrpSpPr/>
          <p:nvPr/>
        </p:nvGrpSpPr>
        <p:grpSpPr>
          <a:xfrm>
            <a:off x="314868" y="2286034"/>
            <a:ext cx="2408061" cy="876088"/>
            <a:chOff x="4471732" y="2516518"/>
            <a:chExt cx="2044484" cy="768466"/>
          </a:xfrm>
        </p:grpSpPr>
        <p:cxnSp>
          <p:nvCxnSpPr>
            <p:cNvPr id="67" name="Conector recto de flecha 101"/>
            <p:cNvCxnSpPr/>
            <p:nvPr/>
          </p:nvCxnSpPr>
          <p:spPr>
            <a:xfrm flipH="1" flipV="1">
              <a:off x="6372200" y="3140970"/>
              <a:ext cx="144016" cy="14401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102"/>
            <p:cNvCxnSpPr/>
            <p:nvPr/>
          </p:nvCxnSpPr>
          <p:spPr>
            <a:xfrm flipH="1" flipV="1">
              <a:off x="6233141" y="2889479"/>
              <a:ext cx="283075" cy="2067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orma libre 103"/>
            <p:cNvSpPr/>
            <p:nvPr/>
          </p:nvSpPr>
          <p:spPr>
            <a:xfrm>
              <a:off x="5747580" y="2878667"/>
              <a:ext cx="395111" cy="79022"/>
            </a:xfrm>
            <a:custGeom>
              <a:avLst/>
              <a:gdLst>
                <a:gd name="connsiteX0" fmla="*/ 395111 w 395111"/>
                <a:gd name="connsiteY0" fmla="*/ 79022 h 79022"/>
                <a:gd name="connsiteX1" fmla="*/ 293511 w 395111"/>
                <a:gd name="connsiteY1" fmla="*/ 33866 h 79022"/>
                <a:gd name="connsiteX2" fmla="*/ 0 w 395111"/>
                <a:gd name="connsiteY2" fmla="*/ 0 h 7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111" h="79022">
                  <a:moveTo>
                    <a:pt x="395111" y="79022"/>
                  </a:moveTo>
                  <a:lnTo>
                    <a:pt x="293511" y="33866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70" name="Conector recto de flecha 104"/>
            <p:cNvCxnSpPr/>
            <p:nvPr/>
          </p:nvCxnSpPr>
          <p:spPr>
            <a:xfrm flipH="1" flipV="1">
              <a:off x="5220072" y="2780928"/>
              <a:ext cx="355084" cy="6271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de flecha 105"/>
            <p:cNvCxnSpPr/>
            <p:nvPr/>
          </p:nvCxnSpPr>
          <p:spPr>
            <a:xfrm flipH="1">
              <a:off x="4648964" y="2780928"/>
              <a:ext cx="355084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uadroTexto 106"/>
            <p:cNvSpPr txBox="1"/>
            <p:nvPr/>
          </p:nvSpPr>
          <p:spPr>
            <a:xfrm>
              <a:off x="4471732" y="2516518"/>
              <a:ext cx="924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700" dirty="0"/>
                <a:t>Corriente Sur Ecuatorial</a:t>
              </a:r>
              <a:endParaRPr lang="es-PE" sz="700" dirty="0"/>
            </a:p>
          </p:txBody>
        </p:sp>
      </p:grpSp>
      <p:grpSp>
        <p:nvGrpSpPr>
          <p:cNvPr id="73" name="20 Grupo"/>
          <p:cNvGrpSpPr/>
          <p:nvPr/>
        </p:nvGrpSpPr>
        <p:grpSpPr>
          <a:xfrm>
            <a:off x="501229" y="2884664"/>
            <a:ext cx="1357014" cy="350880"/>
            <a:chOff x="4139952" y="3121223"/>
            <a:chExt cx="1152128" cy="307777"/>
          </a:xfrm>
        </p:grpSpPr>
        <p:cxnSp>
          <p:nvCxnSpPr>
            <p:cNvPr id="74" name="Conector recto de flecha 108"/>
            <p:cNvCxnSpPr/>
            <p:nvPr/>
          </p:nvCxnSpPr>
          <p:spPr>
            <a:xfrm>
              <a:off x="4355976" y="3429000"/>
              <a:ext cx="35508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uadroTexto 109"/>
            <p:cNvSpPr txBox="1"/>
            <p:nvPr/>
          </p:nvSpPr>
          <p:spPr>
            <a:xfrm>
              <a:off x="4139952" y="3121223"/>
              <a:ext cx="11521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700" dirty="0"/>
                <a:t>Contra Corriente Sur Ecuatorial</a:t>
              </a:r>
              <a:endParaRPr lang="es-PE" sz="700" dirty="0"/>
            </a:p>
          </p:txBody>
        </p:sp>
      </p:grpSp>
      <p:grpSp>
        <p:nvGrpSpPr>
          <p:cNvPr id="76" name="27 Grupo"/>
          <p:cNvGrpSpPr/>
          <p:nvPr/>
        </p:nvGrpSpPr>
        <p:grpSpPr>
          <a:xfrm>
            <a:off x="395537" y="1624815"/>
            <a:ext cx="2459588" cy="1383234"/>
            <a:chOff x="4211960" y="1861374"/>
            <a:chExt cx="2088232" cy="1213313"/>
          </a:xfrm>
        </p:grpSpPr>
        <p:cxnSp>
          <p:nvCxnSpPr>
            <p:cNvPr id="77" name="Conector recto de flecha 111"/>
            <p:cNvCxnSpPr/>
            <p:nvPr/>
          </p:nvCxnSpPr>
          <p:spPr>
            <a:xfrm>
              <a:off x="4864661" y="2318825"/>
              <a:ext cx="220980" cy="36004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de flecha 112"/>
            <p:cNvCxnSpPr/>
            <p:nvPr/>
          </p:nvCxnSpPr>
          <p:spPr>
            <a:xfrm>
              <a:off x="5210808" y="2368382"/>
              <a:ext cx="216024" cy="99599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de flecha 113"/>
            <p:cNvCxnSpPr/>
            <p:nvPr/>
          </p:nvCxnSpPr>
          <p:spPr>
            <a:xfrm>
              <a:off x="5580112" y="2492896"/>
              <a:ext cx="216024" cy="99599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de flecha 114"/>
            <p:cNvCxnSpPr/>
            <p:nvPr/>
          </p:nvCxnSpPr>
          <p:spPr>
            <a:xfrm>
              <a:off x="5868144" y="2636912"/>
              <a:ext cx="216024" cy="14401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115"/>
            <p:cNvCxnSpPr/>
            <p:nvPr/>
          </p:nvCxnSpPr>
          <p:spPr>
            <a:xfrm>
              <a:off x="6143898" y="2843646"/>
              <a:ext cx="156294" cy="231041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116"/>
            <p:cNvCxnSpPr/>
            <p:nvPr/>
          </p:nvCxnSpPr>
          <p:spPr>
            <a:xfrm>
              <a:off x="4407446" y="2318825"/>
              <a:ext cx="369846" cy="233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uadroTexto 117"/>
            <p:cNvSpPr txBox="1"/>
            <p:nvPr/>
          </p:nvSpPr>
          <p:spPr>
            <a:xfrm>
              <a:off x="4211960" y="1861374"/>
              <a:ext cx="10684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700" dirty="0"/>
                <a:t>Extensión Sur de la Corriente de Cromwell </a:t>
              </a:r>
              <a:endParaRPr lang="es-PE" sz="700" dirty="0"/>
            </a:p>
          </p:txBody>
        </p:sp>
      </p:grpSp>
      <p:grpSp>
        <p:nvGrpSpPr>
          <p:cNvPr id="84" name="31 Grupo"/>
          <p:cNvGrpSpPr/>
          <p:nvPr/>
        </p:nvGrpSpPr>
        <p:grpSpPr>
          <a:xfrm>
            <a:off x="539553" y="2760393"/>
            <a:ext cx="2120335" cy="966242"/>
            <a:chOff x="4355976" y="2996952"/>
            <a:chExt cx="1800200" cy="847546"/>
          </a:xfrm>
        </p:grpSpPr>
        <p:cxnSp>
          <p:nvCxnSpPr>
            <p:cNvPr id="85" name="Conector recto de flecha 119"/>
            <p:cNvCxnSpPr/>
            <p:nvPr/>
          </p:nvCxnSpPr>
          <p:spPr>
            <a:xfrm>
              <a:off x="4813191" y="2996952"/>
              <a:ext cx="220980" cy="36004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de flecha 120"/>
            <p:cNvCxnSpPr/>
            <p:nvPr/>
          </p:nvCxnSpPr>
          <p:spPr>
            <a:xfrm>
              <a:off x="5159338" y="3046509"/>
              <a:ext cx="216024" cy="99599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de flecha 121"/>
            <p:cNvCxnSpPr/>
            <p:nvPr/>
          </p:nvCxnSpPr>
          <p:spPr>
            <a:xfrm>
              <a:off x="5528642" y="3171023"/>
              <a:ext cx="216024" cy="99599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122"/>
            <p:cNvCxnSpPr/>
            <p:nvPr/>
          </p:nvCxnSpPr>
          <p:spPr>
            <a:xfrm>
              <a:off x="5816674" y="3315039"/>
              <a:ext cx="288032" cy="250072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123"/>
            <p:cNvCxnSpPr/>
            <p:nvPr/>
          </p:nvCxnSpPr>
          <p:spPr>
            <a:xfrm>
              <a:off x="4355976" y="2996952"/>
              <a:ext cx="369846" cy="2330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124"/>
            <p:cNvSpPr txBox="1"/>
            <p:nvPr/>
          </p:nvSpPr>
          <p:spPr>
            <a:xfrm>
              <a:off x="5292080" y="3429000"/>
              <a:ext cx="8640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700" dirty="0"/>
                <a:t>Corriente </a:t>
              </a:r>
              <a:r>
                <a:rPr lang="es-MX" sz="700" dirty="0" err="1"/>
                <a:t>Subsuperficial</a:t>
              </a:r>
              <a:r>
                <a:rPr lang="es-MX" sz="700" dirty="0"/>
                <a:t> Sur Ecuatorial</a:t>
              </a:r>
              <a:endParaRPr lang="es-PE" sz="700" dirty="0"/>
            </a:p>
          </p:txBody>
        </p:sp>
      </p:grpSp>
      <p:grpSp>
        <p:nvGrpSpPr>
          <p:cNvPr id="91" name="43 Grupo"/>
          <p:cNvGrpSpPr/>
          <p:nvPr/>
        </p:nvGrpSpPr>
        <p:grpSpPr>
          <a:xfrm>
            <a:off x="2598791" y="3206168"/>
            <a:ext cx="1390138" cy="3247168"/>
            <a:chOff x="6143898" y="3442727"/>
            <a:chExt cx="1180250" cy="2848276"/>
          </a:xfrm>
        </p:grpSpPr>
        <p:cxnSp>
          <p:nvCxnSpPr>
            <p:cNvPr id="92" name="Conector recto de flecha 126"/>
            <p:cNvCxnSpPr/>
            <p:nvPr/>
          </p:nvCxnSpPr>
          <p:spPr>
            <a:xfrm flipV="1">
              <a:off x="7308304" y="5284893"/>
              <a:ext cx="0" cy="304347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127"/>
            <p:cNvCxnSpPr/>
            <p:nvPr/>
          </p:nvCxnSpPr>
          <p:spPr>
            <a:xfrm flipH="1" flipV="1">
              <a:off x="7164288" y="4993180"/>
              <a:ext cx="144016" cy="22352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128"/>
            <p:cNvCxnSpPr/>
            <p:nvPr/>
          </p:nvCxnSpPr>
          <p:spPr>
            <a:xfrm flipH="1" flipV="1">
              <a:off x="6804248" y="4397121"/>
              <a:ext cx="216024" cy="23549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129"/>
            <p:cNvCxnSpPr/>
            <p:nvPr/>
          </p:nvCxnSpPr>
          <p:spPr>
            <a:xfrm flipH="1" flipV="1">
              <a:off x="6338701" y="4285588"/>
              <a:ext cx="589732" cy="34703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130"/>
            <p:cNvCxnSpPr/>
            <p:nvPr/>
          </p:nvCxnSpPr>
          <p:spPr>
            <a:xfrm flipH="1" flipV="1">
              <a:off x="6588224" y="4082870"/>
              <a:ext cx="144016" cy="25171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de flecha 131"/>
            <p:cNvCxnSpPr/>
            <p:nvPr/>
          </p:nvCxnSpPr>
          <p:spPr>
            <a:xfrm flipH="1" flipV="1">
              <a:off x="6444208" y="3726553"/>
              <a:ext cx="144016" cy="25171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Forma libre 132"/>
            <p:cNvSpPr/>
            <p:nvPr/>
          </p:nvSpPr>
          <p:spPr>
            <a:xfrm>
              <a:off x="6143898" y="3442727"/>
              <a:ext cx="224028" cy="257374"/>
            </a:xfrm>
            <a:custGeom>
              <a:avLst/>
              <a:gdLst>
                <a:gd name="connsiteX0" fmla="*/ 180622 w 180622"/>
                <a:gd name="connsiteY0" fmla="*/ 203200 h 203200"/>
                <a:gd name="connsiteX1" fmla="*/ 158044 w 180622"/>
                <a:gd name="connsiteY1" fmla="*/ 56445 h 203200"/>
                <a:gd name="connsiteX2" fmla="*/ 0 w 180622"/>
                <a:gd name="connsiteY2" fmla="*/ 0 h 203200"/>
                <a:gd name="connsiteX0" fmla="*/ 180622 w 180622"/>
                <a:gd name="connsiteY0" fmla="*/ 203200 h 203200"/>
                <a:gd name="connsiteX1" fmla="*/ 158044 w 180622"/>
                <a:gd name="connsiteY1" fmla="*/ 56445 h 203200"/>
                <a:gd name="connsiteX2" fmla="*/ 0 w 180622"/>
                <a:gd name="connsiteY2" fmla="*/ 0 h 203200"/>
                <a:gd name="connsiteX0" fmla="*/ 180622 w 180622"/>
                <a:gd name="connsiteY0" fmla="*/ 203200 h 203200"/>
                <a:gd name="connsiteX1" fmla="*/ 158044 w 180622"/>
                <a:gd name="connsiteY1" fmla="*/ 56445 h 203200"/>
                <a:gd name="connsiteX2" fmla="*/ 0 w 180622"/>
                <a:gd name="connsiteY2" fmla="*/ 0 h 203200"/>
                <a:gd name="connsiteX0" fmla="*/ 258898 w 258898"/>
                <a:gd name="connsiteY0" fmla="*/ 248271 h 248271"/>
                <a:gd name="connsiteX1" fmla="*/ 158044 w 258898"/>
                <a:gd name="connsiteY1" fmla="*/ 56445 h 248271"/>
                <a:gd name="connsiteX2" fmla="*/ 0 w 258898"/>
                <a:gd name="connsiteY2" fmla="*/ 0 h 2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898" h="248271">
                  <a:moveTo>
                    <a:pt x="258898" y="248271"/>
                  </a:moveTo>
                  <a:cubicBezTo>
                    <a:pt x="251372" y="199353"/>
                    <a:pt x="188148" y="90312"/>
                    <a:pt x="158044" y="56445"/>
                  </a:cubicBezTo>
                  <a:cubicBezTo>
                    <a:pt x="127940" y="22578"/>
                    <a:pt x="52681" y="18815"/>
                    <a:pt x="0" y="0"/>
                  </a:cubicBezTo>
                </a:path>
              </a:pathLst>
            </a:custGeom>
            <a:noFill/>
            <a:ln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9" name="CuadroTexto 133"/>
            <p:cNvSpPr txBox="1"/>
            <p:nvPr/>
          </p:nvSpPr>
          <p:spPr>
            <a:xfrm>
              <a:off x="6596468" y="4674720"/>
              <a:ext cx="727680" cy="318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700" dirty="0"/>
                <a:t>Corriente de Humboldt</a:t>
              </a:r>
              <a:endParaRPr lang="es-PE" sz="700" dirty="0"/>
            </a:p>
          </p:txBody>
        </p:sp>
        <p:cxnSp>
          <p:nvCxnSpPr>
            <p:cNvPr id="100" name="Conector recto de flecha 17"/>
            <p:cNvCxnSpPr/>
            <p:nvPr/>
          </p:nvCxnSpPr>
          <p:spPr>
            <a:xfrm flipV="1">
              <a:off x="7080002" y="5661248"/>
              <a:ext cx="228302" cy="28803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45"/>
            <p:cNvCxnSpPr/>
            <p:nvPr/>
          </p:nvCxnSpPr>
          <p:spPr>
            <a:xfrm flipV="1">
              <a:off x="7085553" y="6111003"/>
              <a:ext cx="0" cy="18000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46 Grupo"/>
          <p:cNvGrpSpPr/>
          <p:nvPr/>
        </p:nvGrpSpPr>
        <p:grpSpPr>
          <a:xfrm>
            <a:off x="2932267" y="2801342"/>
            <a:ext cx="1279694" cy="2571874"/>
            <a:chOff x="6570990" y="3037901"/>
            <a:chExt cx="1086482" cy="2255937"/>
          </a:xfrm>
        </p:grpSpPr>
        <p:cxnSp>
          <p:nvCxnSpPr>
            <p:cNvPr id="103" name="Conector recto de flecha 137"/>
            <p:cNvCxnSpPr/>
            <p:nvPr/>
          </p:nvCxnSpPr>
          <p:spPr>
            <a:xfrm>
              <a:off x="6876256" y="4206073"/>
              <a:ext cx="84286" cy="159031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38"/>
            <p:cNvCxnSpPr/>
            <p:nvPr/>
          </p:nvCxnSpPr>
          <p:spPr>
            <a:xfrm>
              <a:off x="7080002" y="4422097"/>
              <a:ext cx="84286" cy="159031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39"/>
            <p:cNvCxnSpPr/>
            <p:nvPr/>
          </p:nvCxnSpPr>
          <p:spPr>
            <a:xfrm>
              <a:off x="7273994" y="4655908"/>
              <a:ext cx="322342" cy="258956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40"/>
            <p:cNvCxnSpPr/>
            <p:nvPr/>
          </p:nvCxnSpPr>
          <p:spPr>
            <a:xfrm>
              <a:off x="7657472" y="4968018"/>
              <a:ext cx="0" cy="325820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CuadroTexto 141"/>
            <p:cNvSpPr txBox="1"/>
            <p:nvPr/>
          </p:nvSpPr>
          <p:spPr>
            <a:xfrm rot="3888207">
              <a:off x="6162238" y="3711873"/>
              <a:ext cx="1548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700" dirty="0"/>
                <a:t>Corriente </a:t>
              </a:r>
              <a:r>
                <a:rPr lang="es-MX" sz="700" dirty="0" err="1"/>
                <a:t>Subsuperficial</a:t>
              </a:r>
              <a:r>
                <a:rPr lang="es-MX" sz="700" dirty="0"/>
                <a:t> Peruana</a:t>
              </a:r>
              <a:endParaRPr lang="es-PE" sz="700" dirty="0"/>
            </a:p>
          </p:txBody>
        </p:sp>
        <p:cxnSp>
          <p:nvCxnSpPr>
            <p:cNvPr id="108" name="Conector recto de flecha 142"/>
            <p:cNvCxnSpPr/>
            <p:nvPr/>
          </p:nvCxnSpPr>
          <p:spPr>
            <a:xfrm>
              <a:off x="6570990" y="3567097"/>
              <a:ext cx="109904" cy="221943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de flecha 143"/>
            <p:cNvCxnSpPr/>
            <p:nvPr/>
          </p:nvCxnSpPr>
          <p:spPr>
            <a:xfrm>
              <a:off x="6749008" y="3918041"/>
              <a:ext cx="84286" cy="159031"/>
            </a:xfrm>
            <a:prstGeom prst="straightConnector1">
              <a:avLst/>
            </a:prstGeom>
            <a:ln>
              <a:solidFill>
                <a:srgbClr val="FF5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47 Grupo"/>
          <p:cNvGrpSpPr/>
          <p:nvPr/>
        </p:nvGrpSpPr>
        <p:grpSpPr>
          <a:xfrm>
            <a:off x="717252" y="3454908"/>
            <a:ext cx="2968469" cy="2656106"/>
            <a:chOff x="4355976" y="3691467"/>
            <a:chExt cx="2520280" cy="2329821"/>
          </a:xfrm>
        </p:grpSpPr>
        <p:cxnSp>
          <p:nvCxnSpPr>
            <p:cNvPr id="111" name="Conector recto de flecha 145"/>
            <p:cNvCxnSpPr/>
            <p:nvPr/>
          </p:nvCxnSpPr>
          <p:spPr>
            <a:xfrm flipH="1" flipV="1">
              <a:off x="6300192" y="5178057"/>
              <a:ext cx="216024" cy="30781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de flecha 146"/>
            <p:cNvCxnSpPr/>
            <p:nvPr/>
          </p:nvCxnSpPr>
          <p:spPr>
            <a:xfrm flipH="1" flipV="1">
              <a:off x="6079212" y="4365106"/>
              <a:ext cx="143962" cy="36000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Forma libre 147"/>
            <p:cNvSpPr/>
            <p:nvPr/>
          </p:nvSpPr>
          <p:spPr>
            <a:xfrm>
              <a:off x="5548303" y="3929195"/>
              <a:ext cx="458901" cy="319767"/>
            </a:xfrm>
            <a:custGeom>
              <a:avLst/>
              <a:gdLst>
                <a:gd name="connsiteX0" fmla="*/ 395111 w 395111"/>
                <a:gd name="connsiteY0" fmla="*/ 79022 h 79022"/>
                <a:gd name="connsiteX1" fmla="*/ 293511 w 395111"/>
                <a:gd name="connsiteY1" fmla="*/ 33866 h 79022"/>
                <a:gd name="connsiteX2" fmla="*/ 0 w 395111"/>
                <a:gd name="connsiteY2" fmla="*/ 0 h 79022"/>
                <a:gd name="connsiteX0" fmla="*/ 359716 w 359716"/>
                <a:gd name="connsiteY0" fmla="*/ 115822 h 115822"/>
                <a:gd name="connsiteX1" fmla="*/ 258116 w 359716"/>
                <a:gd name="connsiteY1" fmla="*/ 70666 h 115822"/>
                <a:gd name="connsiteX2" fmla="*/ 0 w 359716"/>
                <a:gd name="connsiteY2" fmla="*/ 0 h 11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716" h="115822">
                  <a:moveTo>
                    <a:pt x="359716" y="115822"/>
                  </a:moveTo>
                  <a:lnTo>
                    <a:pt x="258116" y="70666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114" name="Conector recto de flecha 148"/>
            <p:cNvCxnSpPr/>
            <p:nvPr/>
          </p:nvCxnSpPr>
          <p:spPr>
            <a:xfrm flipH="1" flipV="1">
              <a:off x="5181590" y="3779750"/>
              <a:ext cx="254506" cy="11841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de flecha 149"/>
            <p:cNvCxnSpPr/>
            <p:nvPr/>
          </p:nvCxnSpPr>
          <p:spPr>
            <a:xfrm flipH="1" flipV="1">
              <a:off x="4788024" y="3717031"/>
              <a:ext cx="278120" cy="62719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CuadroTexto 150"/>
            <p:cNvSpPr txBox="1"/>
            <p:nvPr/>
          </p:nvSpPr>
          <p:spPr>
            <a:xfrm>
              <a:off x="5542423" y="4808724"/>
              <a:ext cx="1189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700" dirty="0"/>
                <a:t>Corriente oceánica de Humboldt</a:t>
              </a:r>
              <a:endParaRPr lang="es-PE" sz="700" dirty="0"/>
            </a:p>
          </p:txBody>
        </p:sp>
        <p:cxnSp>
          <p:nvCxnSpPr>
            <p:cNvPr id="117" name="Conector recto de flecha 151"/>
            <p:cNvCxnSpPr/>
            <p:nvPr/>
          </p:nvCxnSpPr>
          <p:spPr>
            <a:xfrm flipH="1" flipV="1">
              <a:off x="6012160" y="5191736"/>
              <a:ext cx="288032" cy="366144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de flecha 152"/>
            <p:cNvCxnSpPr/>
            <p:nvPr/>
          </p:nvCxnSpPr>
          <p:spPr>
            <a:xfrm flipH="1" flipV="1">
              <a:off x="5796190" y="4365104"/>
              <a:ext cx="143962" cy="36000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orma libre 153"/>
            <p:cNvSpPr/>
            <p:nvPr/>
          </p:nvSpPr>
          <p:spPr>
            <a:xfrm>
              <a:off x="5215116" y="4146936"/>
              <a:ext cx="504056" cy="218168"/>
            </a:xfrm>
            <a:custGeom>
              <a:avLst/>
              <a:gdLst>
                <a:gd name="connsiteX0" fmla="*/ 395111 w 395111"/>
                <a:gd name="connsiteY0" fmla="*/ 79022 h 79022"/>
                <a:gd name="connsiteX1" fmla="*/ 293511 w 395111"/>
                <a:gd name="connsiteY1" fmla="*/ 33866 h 79022"/>
                <a:gd name="connsiteX2" fmla="*/ 0 w 395111"/>
                <a:gd name="connsiteY2" fmla="*/ 0 h 7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111" h="79022">
                  <a:moveTo>
                    <a:pt x="395111" y="79022"/>
                  </a:moveTo>
                  <a:lnTo>
                    <a:pt x="293511" y="33866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120" name="Conector recto de flecha 154"/>
            <p:cNvCxnSpPr/>
            <p:nvPr/>
          </p:nvCxnSpPr>
          <p:spPr>
            <a:xfrm flipH="1">
              <a:off x="4432940" y="3691467"/>
              <a:ext cx="27812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de flecha 155"/>
            <p:cNvCxnSpPr/>
            <p:nvPr/>
          </p:nvCxnSpPr>
          <p:spPr>
            <a:xfrm flipH="1">
              <a:off x="4792980" y="4135401"/>
              <a:ext cx="355084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de flecha 156"/>
            <p:cNvCxnSpPr/>
            <p:nvPr/>
          </p:nvCxnSpPr>
          <p:spPr>
            <a:xfrm flipH="1">
              <a:off x="4355976" y="4149080"/>
              <a:ext cx="355084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de flecha 61"/>
            <p:cNvCxnSpPr/>
            <p:nvPr/>
          </p:nvCxnSpPr>
          <p:spPr>
            <a:xfrm flipH="1" flipV="1">
              <a:off x="6588224" y="5655144"/>
              <a:ext cx="288032" cy="366144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1 Elipse"/>
          <p:cNvSpPr/>
          <p:nvPr/>
        </p:nvSpPr>
        <p:spPr>
          <a:xfrm>
            <a:off x="3347864" y="6503864"/>
            <a:ext cx="648072" cy="316602"/>
          </a:xfrm>
          <a:prstGeom prst="ellipse">
            <a:avLst/>
          </a:prstGeom>
          <a:solidFill>
            <a:srgbClr val="FF99FF"/>
          </a:solidFill>
          <a:ln>
            <a:solidFill>
              <a:srgbClr val="DA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3432406" y="6522598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/>
              <a:t>APS</a:t>
            </a:r>
            <a:endParaRPr lang="es-ES" sz="1400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6290156"/>
            <a:ext cx="2055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1400" dirty="0"/>
              <a:t>Sistema de corrientes</a:t>
            </a:r>
          </a:p>
          <a:p>
            <a:pPr algn="ctr"/>
            <a:r>
              <a:rPr lang="es-PE" sz="1200" dirty="0"/>
              <a:t>APS: Anticiclón del Pacífico Sur</a:t>
            </a:r>
            <a:endParaRPr lang="es-E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36645"/>
            <a:ext cx="2613871" cy="3390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705557" y="5939988"/>
            <a:ext cx="1435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1600" dirty="0"/>
              <a:t>CORTO PLAZO</a:t>
            </a:r>
            <a:endParaRPr lang="es-ES" sz="1600" dirty="0"/>
          </a:p>
        </p:txBody>
      </p:sp>
      <p:sp>
        <p:nvSpPr>
          <p:cNvPr id="124" name="123 CuadroTexto"/>
          <p:cNvSpPr txBox="1"/>
          <p:nvPr/>
        </p:nvSpPr>
        <p:spPr>
          <a:xfrm>
            <a:off x="5499985" y="1495527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dirty="0"/>
              <a:t>MEDIANO PLAZO</a:t>
            </a:r>
            <a:endParaRPr lang="es-ES" sz="1600" dirty="0"/>
          </a:p>
        </p:txBody>
      </p:sp>
      <p:sp>
        <p:nvSpPr>
          <p:cNvPr id="125" name="124 CuadroTexto"/>
          <p:cNvSpPr txBox="1"/>
          <p:nvPr/>
        </p:nvSpPr>
        <p:spPr>
          <a:xfrm>
            <a:off x="6732240" y="1510916"/>
            <a:ext cx="176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Eventos ENSO</a:t>
            </a:r>
            <a:endParaRPr lang="es-ES" sz="1200" dirty="0"/>
          </a:p>
        </p:txBody>
      </p:sp>
      <p:sp>
        <p:nvSpPr>
          <p:cNvPr id="127" name="126 CuadroTexto"/>
          <p:cNvSpPr txBox="1"/>
          <p:nvPr/>
        </p:nvSpPr>
        <p:spPr>
          <a:xfrm rot="16200000">
            <a:off x="5107099" y="5844030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dirty="0"/>
              <a:t>LARGO PLAZO</a:t>
            </a:r>
            <a:endParaRPr lang="es-ES" sz="1600" dirty="0"/>
          </a:p>
        </p:txBody>
      </p:sp>
      <p:sp>
        <p:nvSpPr>
          <p:cNvPr id="128" name="127 CuadroTexto"/>
          <p:cNvSpPr txBox="1"/>
          <p:nvPr/>
        </p:nvSpPr>
        <p:spPr>
          <a:xfrm rot="16200000">
            <a:off x="4817345" y="4279164"/>
            <a:ext cx="2008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Cambios </a:t>
            </a:r>
            <a:r>
              <a:rPr lang="es-PE" sz="1400" dirty="0" err="1"/>
              <a:t>multidecadales</a:t>
            </a:r>
            <a:endParaRPr lang="es-ES" sz="1200" dirty="0"/>
          </a:p>
        </p:txBody>
      </p:sp>
      <p:sp>
        <p:nvSpPr>
          <p:cNvPr id="129" name="128 CuadroTexto"/>
          <p:cNvSpPr txBox="1"/>
          <p:nvPr/>
        </p:nvSpPr>
        <p:spPr>
          <a:xfrm>
            <a:off x="7912216" y="6623774"/>
            <a:ext cx="12682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Chávez </a:t>
            </a:r>
            <a:r>
              <a:rPr lang="es-PE" sz="1100" i="1" dirty="0"/>
              <a:t>et al</a:t>
            </a:r>
            <a:r>
              <a:rPr lang="es-PE" sz="1100" dirty="0"/>
              <a:t>, 2003</a:t>
            </a:r>
            <a:endParaRPr lang="es-ES" sz="11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834455"/>
            <a:ext cx="2592288" cy="13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342900" indent="-342900" eaLnBrk="0" hangingPunct="0"/>
            <a:r>
              <a:rPr lang="es-ES_tradnl" sz="2800" b="1" dirty="0">
                <a:solidFill>
                  <a:schemeClr val="bg1"/>
                </a:solidFill>
                <a:latin typeface="Arial" charset="0"/>
                <a:cs typeface="Arial" charset="0"/>
              </a:rPr>
              <a:t>Reseña de la pesquería en Perú</a:t>
            </a:r>
          </a:p>
        </p:txBody>
      </p:sp>
    </p:spTree>
    <p:extLst>
      <p:ext uri="{BB962C8B-B14F-4D97-AF65-F5344CB8AC3E}">
        <p14:creationId xmlns:p14="http://schemas.microsoft.com/office/powerpoint/2010/main" val="1021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-1" y="404664"/>
            <a:ext cx="824440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_tradnl" sz="2600" b="1" dirty="0">
                <a:latin typeface="Arial" charset="0"/>
                <a:cs typeface="Arial" charset="0"/>
              </a:rPr>
              <a:t>Historia: Perú Antiguo - Actualidad</a:t>
            </a:r>
          </a:p>
        </p:txBody>
      </p:sp>
      <p:pic>
        <p:nvPicPr>
          <p:cNvPr id="54" name="1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49" y="2116484"/>
            <a:ext cx="1326243" cy="118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16 CuadroTexto"/>
          <p:cNvSpPr txBox="1">
            <a:spLocks noChangeArrowheads="1"/>
          </p:cNvSpPr>
          <p:nvPr/>
        </p:nvSpPr>
        <p:spPr bwMode="auto">
          <a:xfrm>
            <a:off x="4542161" y="1772816"/>
            <a:ext cx="2879230" cy="30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MX" sz="1400" dirty="0"/>
              <a:t>Cultura Chimú (Muro de Chan Chan)</a:t>
            </a:r>
            <a:endParaRPr lang="es-PE" sz="1400" dirty="0"/>
          </a:p>
        </p:txBody>
      </p:sp>
      <p:sp>
        <p:nvSpPr>
          <p:cNvPr id="57" name="17 CuadroTexto"/>
          <p:cNvSpPr txBox="1">
            <a:spLocks noChangeArrowheads="1"/>
          </p:cNvSpPr>
          <p:nvPr/>
        </p:nvSpPr>
        <p:spPr bwMode="auto">
          <a:xfrm>
            <a:off x="7740352" y="1772816"/>
            <a:ext cx="9794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MX" sz="1400" dirty="0"/>
              <a:t>Cerámicos </a:t>
            </a:r>
            <a:endParaRPr lang="es-PE" sz="1400" dirty="0"/>
          </a:p>
        </p:txBody>
      </p:sp>
      <p:pic>
        <p:nvPicPr>
          <p:cNvPr id="58" name="20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8" t="8279" r="15485" b="5896"/>
          <a:stretch>
            <a:fillRect/>
          </a:stretch>
        </p:blipFill>
        <p:spPr bwMode="auto">
          <a:xfrm>
            <a:off x="7571568" y="3356992"/>
            <a:ext cx="1320912" cy="117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2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3650" b="3448"/>
          <a:stretch>
            <a:fillRect/>
          </a:stretch>
        </p:blipFill>
        <p:spPr bwMode="auto">
          <a:xfrm>
            <a:off x="5984853" y="2116484"/>
            <a:ext cx="1272801" cy="118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4"/>
          <a:stretch>
            <a:fillRect/>
          </a:stretch>
        </p:blipFill>
        <p:spPr bwMode="auto">
          <a:xfrm>
            <a:off x="430026" y="2088187"/>
            <a:ext cx="4014280" cy="165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25" y="3743205"/>
            <a:ext cx="4014282" cy="67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16 CuadroTexto"/>
          <p:cNvSpPr txBox="1">
            <a:spLocks noChangeArrowheads="1"/>
          </p:cNvSpPr>
          <p:nvPr/>
        </p:nvSpPr>
        <p:spPr bwMode="auto">
          <a:xfrm>
            <a:off x="395978" y="1802475"/>
            <a:ext cx="2879878" cy="30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MX" sz="1400" dirty="0"/>
              <a:t>Ciudadela de </a:t>
            </a:r>
            <a:r>
              <a:rPr lang="es-MX" sz="1400" dirty="0" err="1"/>
              <a:t>Caral</a:t>
            </a:r>
            <a:endParaRPr lang="es-PE" sz="14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49" y="3522124"/>
            <a:ext cx="1824001" cy="913682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34" y="5227270"/>
            <a:ext cx="2489784" cy="158221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8399" r="10327" b="5380"/>
          <a:stretch/>
        </p:blipFill>
        <p:spPr>
          <a:xfrm>
            <a:off x="7669233" y="2116484"/>
            <a:ext cx="1133685" cy="1094142"/>
          </a:xfrm>
          <a:prstGeom prst="rect">
            <a:avLst/>
          </a:prstGeom>
        </p:spPr>
      </p:pic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889" y="5227270"/>
            <a:ext cx="2477790" cy="157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16 CuadroTexto"/>
          <p:cNvSpPr txBox="1">
            <a:spLocks noChangeArrowheads="1"/>
          </p:cNvSpPr>
          <p:nvPr/>
        </p:nvSpPr>
        <p:spPr bwMode="auto">
          <a:xfrm>
            <a:off x="35938" y="1484784"/>
            <a:ext cx="3167910" cy="31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MX" sz="1400" b="1" dirty="0"/>
              <a:t>PRIMERAS CIVILIZACIONES COSTERAS</a:t>
            </a:r>
            <a:endParaRPr lang="es-PE" sz="1400" b="1" dirty="0"/>
          </a:p>
        </p:txBody>
      </p:sp>
      <p:sp>
        <p:nvSpPr>
          <p:cNvPr id="68" name="16 CuadroTexto"/>
          <p:cNvSpPr txBox="1">
            <a:spLocks noChangeArrowheads="1"/>
          </p:cNvSpPr>
          <p:nvPr/>
        </p:nvSpPr>
        <p:spPr bwMode="auto">
          <a:xfrm>
            <a:off x="35496" y="4549703"/>
            <a:ext cx="3167910" cy="31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MX" sz="1400" b="1" dirty="0"/>
              <a:t>PESCA MARINA ACTUAL</a:t>
            </a:r>
            <a:endParaRPr lang="es-PE" sz="1400" b="1" dirty="0"/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5" r="29772"/>
          <a:stretch/>
        </p:blipFill>
        <p:spPr>
          <a:xfrm>
            <a:off x="251520" y="5227270"/>
            <a:ext cx="1028843" cy="1576150"/>
          </a:xfrm>
          <a:prstGeom prst="rect">
            <a:avLst/>
          </a:prstGeom>
        </p:spPr>
      </p:pic>
      <p:sp>
        <p:nvSpPr>
          <p:cNvPr id="69" name="68 Abrir llave"/>
          <p:cNvSpPr/>
          <p:nvPr/>
        </p:nvSpPr>
        <p:spPr>
          <a:xfrm rot="5400000">
            <a:off x="2635534" y="3076709"/>
            <a:ext cx="272533" cy="4032449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70 Abrir llave"/>
          <p:cNvSpPr/>
          <p:nvPr/>
        </p:nvSpPr>
        <p:spPr>
          <a:xfrm rot="5400000">
            <a:off x="6265151" y="3464038"/>
            <a:ext cx="286102" cy="3240361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17 CuadroTexto"/>
          <p:cNvSpPr txBox="1">
            <a:spLocks noChangeArrowheads="1"/>
          </p:cNvSpPr>
          <p:nvPr/>
        </p:nvSpPr>
        <p:spPr bwMode="auto">
          <a:xfrm>
            <a:off x="2267744" y="4633386"/>
            <a:ext cx="10403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MX" sz="1400" dirty="0"/>
              <a:t>Artesanales</a:t>
            </a:r>
            <a:endParaRPr lang="es-PE" sz="1400" dirty="0"/>
          </a:p>
        </p:txBody>
      </p:sp>
      <p:sp>
        <p:nvSpPr>
          <p:cNvPr id="74" name="17 CuadroTexto"/>
          <p:cNvSpPr txBox="1">
            <a:spLocks noChangeArrowheads="1"/>
          </p:cNvSpPr>
          <p:nvPr/>
        </p:nvSpPr>
        <p:spPr bwMode="auto">
          <a:xfrm>
            <a:off x="5912788" y="4633391"/>
            <a:ext cx="10354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MX" sz="1400" dirty="0"/>
              <a:t>Industriales</a:t>
            </a:r>
            <a:endParaRPr lang="es-PE" sz="1400" dirty="0"/>
          </a:p>
        </p:txBody>
      </p:sp>
      <p:pic>
        <p:nvPicPr>
          <p:cNvPr id="23" name="Picture 12" descr="redpesca"/>
          <p:cNvPicPr>
            <a:picLocks noChangeAspect="1" noChangeArrowheads="1"/>
          </p:cNvPicPr>
          <p:nvPr/>
        </p:nvPicPr>
        <p:blipFill>
          <a:blip r:embed="rId12" cstate="print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680" y="3521823"/>
            <a:ext cx="701624" cy="91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58" y="5244438"/>
            <a:ext cx="2595446" cy="1558981"/>
          </a:xfrm>
          <a:prstGeom prst="rect">
            <a:avLst/>
          </a:prstGeom>
        </p:spPr>
      </p:pic>
      <p:sp>
        <p:nvSpPr>
          <p:cNvPr id="24" name="17 CuadroTexto"/>
          <p:cNvSpPr txBox="1">
            <a:spLocks noChangeArrowheads="1"/>
          </p:cNvSpPr>
          <p:nvPr/>
        </p:nvSpPr>
        <p:spPr bwMode="auto">
          <a:xfrm>
            <a:off x="4567471" y="3265239"/>
            <a:ext cx="8305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MX" sz="1400" dirty="0" err="1"/>
              <a:t>Naylamp</a:t>
            </a:r>
            <a:endParaRPr lang="es-PE" sz="1400" dirty="0"/>
          </a:p>
        </p:txBody>
      </p:sp>
      <p:sp>
        <p:nvSpPr>
          <p:cNvPr id="25" name="17 CuadroTexto"/>
          <p:cNvSpPr txBox="1">
            <a:spLocks noChangeArrowheads="1"/>
          </p:cNvSpPr>
          <p:nvPr/>
        </p:nvSpPr>
        <p:spPr bwMode="auto">
          <a:xfrm>
            <a:off x="6615549" y="3265239"/>
            <a:ext cx="6207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s-MX" sz="1400" dirty="0"/>
              <a:t>Tejido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31839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b="1" dirty="0"/>
              <a:t>Pesquerías en Perú</a:t>
            </a:r>
          </a:p>
        </p:txBody>
      </p:sp>
    </p:spTree>
    <p:extLst>
      <p:ext uri="{BB962C8B-B14F-4D97-AF65-F5344CB8AC3E}">
        <p14:creationId xmlns:p14="http://schemas.microsoft.com/office/powerpoint/2010/main" val="272403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-1" y="404664"/>
            <a:ext cx="824440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es-ES_tradnl" sz="2600" b="1" dirty="0">
                <a:latin typeface="Arial" charset="0"/>
                <a:cs typeface="Arial" charset="0"/>
              </a:rPr>
              <a:t>Pesquerías en Perú: Diversidad de la fauna marina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85006"/>
              </p:ext>
            </p:extLst>
          </p:nvPr>
        </p:nvGraphicFramePr>
        <p:xfrm>
          <a:off x="1187624" y="1556792"/>
          <a:ext cx="6768752" cy="5112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0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/>
                      <a:r>
                        <a:rPr lang="es-PE" sz="1400" dirty="0"/>
                        <a:t>PECES</a:t>
                      </a:r>
                      <a:endParaRPr lang="es-E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64">
                <a:tc rowSpan="3">
                  <a:txBody>
                    <a:bodyPr/>
                    <a:lstStyle/>
                    <a:p>
                      <a:pPr algn="ctr"/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1 070 especies Identificadas</a:t>
                      </a:r>
                    </a:p>
                    <a:p>
                      <a:pPr algn="ctr"/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150 son comerciales (14 %)</a:t>
                      </a:r>
                      <a:endParaRPr lang="es-ES" sz="1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Pelágicos:    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Anchoveta, sardina, jurel, caballa y otros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76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 err="1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Demersales</a:t>
                      </a: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: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Merluza, congrio, tiburones y otros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Costeros:    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Pejerrey, </a:t>
                      </a:r>
                      <a:r>
                        <a:rPr kumimoji="1" lang="es-ES" altLang="es-PE" sz="1200" dirty="0" err="1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lorna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, machete, otros 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744">
                <a:tc gridSpan="2">
                  <a:txBody>
                    <a:bodyPr/>
                    <a:lstStyle/>
                    <a:p>
                      <a:pPr algn="ctr"/>
                      <a:r>
                        <a:rPr lang="es-PE" sz="1400" dirty="0"/>
                        <a:t>MOLUSCOS</a:t>
                      </a:r>
                      <a:endParaRPr lang="es-E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44">
                <a:tc rowSpan="4">
                  <a:txBody>
                    <a:bodyPr/>
                    <a:lstStyle/>
                    <a:p>
                      <a:pPr algn="ctr"/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1 024 especies Identificadas</a:t>
                      </a:r>
                    </a:p>
                    <a:p>
                      <a:pPr algn="ctr"/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140 son comerciales (4 %)</a:t>
                      </a:r>
                      <a:endParaRPr lang="es-ES" sz="1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 err="1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Pelecipodos</a:t>
                      </a: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:   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Conchas</a:t>
                      </a:r>
                      <a:r>
                        <a:rPr kumimoji="1" lang="es-ES" altLang="es-PE" sz="1200" baseline="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 y choros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 err="1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Cefalopodos</a:t>
                      </a: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:  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Calamares, pulpos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 err="1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Gasteropodos</a:t>
                      </a: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: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Caracoles y lapas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36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 err="1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Amphineuros</a:t>
                      </a: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: 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Chitones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448">
                <a:tc gridSpan="2">
                  <a:txBody>
                    <a:bodyPr/>
                    <a:lstStyle/>
                    <a:p>
                      <a:pPr algn="ctr"/>
                      <a:r>
                        <a:rPr lang="es-PE" sz="1400" dirty="0"/>
                        <a:t>CRUSTÁCEOS</a:t>
                      </a:r>
                      <a:endParaRPr lang="es-E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680">
                <a:tc rowSpan="3">
                  <a:txBody>
                    <a:bodyPr/>
                    <a:lstStyle/>
                    <a:p>
                      <a:pPr algn="ctr"/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480 especies Identificadas</a:t>
                      </a:r>
                    </a:p>
                    <a:p>
                      <a:pPr algn="ctr"/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25 son comerciales (6 %)</a:t>
                      </a:r>
                      <a:endParaRPr lang="es-ES" sz="1200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Langostinos y Camarones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392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Langostas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104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Cangrejos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816">
                <a:tc gridSpan="2">
                  <a:txBody>
                    <a:bodyPr/>
                    <a:lstStyle/>
                    <a:p>
                      <a:pPr algn="ctr"/>
                      <a:r>
                        <a:rPr lang="es-PE" sz="1400" dirty="0"/>
                        <a:t>OTROS GRUPOS</a:t>
                      </a:r>
                      <a:endParaRPr lang="es-E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08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rgbClr val="003194"/>
                          </a:solidFill>
                          <a:latin typeface="Lucida Sans" pitchFamily="34" charset="0"/>
                        </a:rPr>
                        <a:t>4 especies</a:t>
                      </a:r>
                      <a:endParaRPr lang="es-ES" sz="1200" dirty="0">
                        <a:solidFill>
                          <a:srgbClr val="003194"/>
                        </a:solidFill>
                        <a:latin typeface="Lucida Sans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Reptiles:</a:t>
                      </a:r>
                      <a:r>
                        <a:rPr kumimoji="1" lang="es-ES" altLang="es-PE" sz="1200" baseline="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Tortugas marinas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792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rgbClr val="003194"/>
                          </a:solidFill>
                          <a:latin typeface="Lucida Sans" pitchFamily="34" charset="0"/>
                        </a:rPr>
                        <a:t>82 especies</a:t>
                      </a:r>
                      <a:endParaRPr lang="es-ES" sz="1200" dirty="0">
                        <a:solidFill>
                          <a:srgbClr val="003194"/>
                        </a:solidFill>
                        <a:latin typeface="Lucida Sans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Aves:     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Guanay, piquero, pelícano, pingüino, gaviotas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2504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rgbClr val="003194"/>
                          </a:solidFill>
                          <a:latin typeface="Lucida Sans" pitchFamily="34" charset="0"/>
                        </a:rPr>
                        <a:t>32 especies</a:t>
                      </a:r>
                      <a:endParaRPr lang="es-ES" sz="1200" dirty="0">
                        <a:solidFill>
                          <a:srgbClr val="003194"/>
                        </a:solidFill>
                        <a:latin typeface="Lucida Sans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Cetáceos: </a:t>
                      </a:r>
                      <a:r>
                        <a:rPr kumimoji="1" lang="es-ES" altLang="es-PE" sz="1200" dirty="0">
                          <a:solidFill>
                            <a:srgbClr val="000000"/>
                          </a:solidFill>
                          <a:latin typeface="Lucida Sans" panose="020B0602030504020204" pitchFamily="34" charset="0"/>
                        </a:rPr>
                        <a:t>Ballenas y delfines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6216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solidFill>
                            <a:srgbClr val="003194"/>
                          </a:solidFill>
                          <a:latin typeface="Lucida Sans" pitchFamily="34" charset="0"/>
                        </a:rPr>
                        <a:t>-----</a:t>
                      </a:r>
                      <a:endParaRPr lang="es-ES" sz="1200" dirty="0">
                        <a:solidFill>
                          <a:srgbClr val="003194"/>
                        </a:solidFill>
                        <a:latin typeface="Lucida Sans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s-ES" altLang="es-PE" sz="1200" dirty="0">
                          <a:solidFill>
                            <a:srgbClr val="001C85"/>
                          </a:solidFill>
                          <a:latin typeface="Lucida Sans" panose="020B0602030504020204" pitchFamily="34" charset="0"/>
                        </a:rPr>
                        <a:t>Otros</a:t>
                      </a:r>
                      <a:endParaRPr lang="es-ES" sz="1200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8131827" y="6525344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100" dirty="0"/>
              <a:t>Fuente: IMARPE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454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rmedio">
  <a:themeElements>
    <a:clrScheme name="Intermedi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Intermedi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rmedi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15254</TotalTime>
  <Words>1524</Words>
  <Application>Microsoft Office PowerPoint</Application>
  <PresentationFormat>Presentación en pantalla (4:3)</PresentationFormat>
  <Paragraphs>485</Paragraphs>
  <Slides>41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2" baseType="lpstr">
      <vt:lpstr>Arial</vt:lpstr>
      <vt:lpstr>Calibri</vt:lpstr>
      <vt:lpstr>Comic Sans MS</vt:lpstr>
      <vt:lpstr>Lucida Sans</vt:lpstr>
      <vt:lpstr>Segoe</vt:lpstr>
      <vt:lpstr>Symbol</vt:lpstr>
      <vt:lpstr>Times New Roman</vt:lpstr>
      <vt:lpstr>Tw Cen MT</vt:lpstr>
      <vt:lpstr>Wingdings</vt:lpstr>
      <vt:lpstr>Wingdings 2</vt:lpstr>
      <vt:lpstr>Intermedio</vt:lpstr>
      <vt:lpstr>Presentación de PowerPoint</vt:lpstr>
      <vt:lpstr>Presentación de PowerPoint</vt:lpstr>
      <vt:lpstr>Condiciones ambientales en el mar peruano</vt:lpstr>
      <vt:lpstr>Presentación de PowerPoint</vt:lpstr>
      <vt:lpstr>Presentación de PowerPoint</vt:lpstr>
      <vt:lpstr>Reseña de la pesquería en Perú</vt:lpstr>
      <vt:lpstr>Presentación de PowerPoint</vt:lpstr>
      <vt:lpstr>Pesquerías en Perú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anchoveta: comportamiento, biología y pesquería</vt:lpstr>
      <vt:lpstr>Presentación de PowerPoint</vt:lpstr>
      <vt:lpstr>Presentación de PowerPoint</vt:lpstr>
      <vt:lpstr>Presentación de PowerPoint</vt:lpstr>
      <vt:lpstr>Presentación de PowerPoint</vt:lpstr>
      <vt:lpstr>Monitoreo de la pesquería pelágica</vt:lpstr>
      <vt:lpstr>Presentación de PowerPoint</vt:lpstr>
      <vt:lpstr>Presentación de PowerPoint</vt:lpstr>
      <vt:lpstr>Presentación de PowerPoint</vt:lpstr>
      <vt:lpstr>Evaluación de los recursos pelágicos</vt:lpstr>
      <vt:lpstr>Presentación de PowerPoint</vt:lpstr>
      <vt:lpstr>Presentación de PowerPoint</vt:lpstr>
      <vt:lpstr>Presentación de PowerPoint</vt:lpstr>
      <vt:lpstr>Manejo de los recursos pelágicos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Comercialización de la anchoveta</vt:lpstr>
      <vt:lpstr>Presentación de PowerPoint</vt:lpstr>
      <vt:lpstr>Presentación de PowerPoint</vt:lpstr>
      <vt:lpstr>Presentación de PowerPoint</vt:lpstr>
      <vt:lpstr>Presentación de PowerPoint</vt:lpstr>
      <vt:lpstr>CONCLUSIÓN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Cecilia</dc:creator>
  <cp:lastModifiedBy>Pelagicos</cp:lastModifiedBy>
  <cp:revision>767</cp:revision>
  <cp:lastPrinted>2017-02-27T14:13:15Z</cp:lastPrinted>
  <dcterms:created xsi:type="dcterms:W3CDTF">2016-01-02T15:06:51Z</dcterms:created>
  <dcterms:modified xsi:type="dcterms:W3CDTF">2024-11-29T14:44:46Z</dcterms:modified>
</cp:coreProperties>
</file>